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  <p:sldMasterId id="2147483960" r:id="rId2"/>
  </p:sldMasterIdLst>
  <p:notesMasterIdLst>
    <p:notesMasterId r:id="rId25"/>
  </p:notesMasterIdLst>
  <p:sldIdLst>
    <p:sldId id="280" r:id="rId3"/>
    <p:sldId id="281" r:id="rId4"/>
    <p:sldId id="257" r:id="rId5"/>
    <p:sldId id="28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9" r:id="rId20"/>
    <p:sldId id="282" r:id="rId21"/>
    <p:sldId id="283" r:id="rId22"/>
    <p:sldId id="290" r:id="rId23"/>
    <p:sldId id="28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1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3CBAB-FDAA-4036-8F84-0C29A2E99C9D}" type="datetimeFigureOut">
              <a:rPr lang="ru-RU" smtClean="0"/>
              <a:t>19.12.2015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4C53F-394A-4775-83C9-54FEEB21687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85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19.12.2015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19.12.2015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85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19.12.2015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2748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19.12.2015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118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19.12.2015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0653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19.12.2015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68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19.12.2015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84931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19.12.2015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38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19.12.2015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25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prstClr val="white"/>
                </a:solidFill>
              </a:rPr>
              <a:pPr/>
              <a:t>19.12.2015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111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19.12.2015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75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19.12.2015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89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19.12.2015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19.12.2015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90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58772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Самообразование воспитателя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37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Формы образования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Один педагог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МО, творческие группы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>
              <a:solidFill>
                <a:srgbClr val="FFFF00"/>
              </a:solidFill>
            </a:endParaRPr>
          </a:p>
          <a:p>
            <a:pPr marL="109728" indent="0" algn="ctr">
              <a:buNone/>
            </a:pPr>
            <a:r>
              <a:rPr lang="ru-RU" b="1" dirty="0" smtClean="0"/>
              <a:t>Индивидуальная форма</a:t>
            </a:r>
          </a:p>
          <a:p>
            <a:pPr marL="109728" indent="0" algn="ctr">
              <a:buNone/>
            </a:pPr>
            <a:r>
              <a:rPr lang="ru-RU" b="1" dirty="0" smtClean="0"/>
              <a:t>образования</a:t>
            </a:r>
            <a:endParaRPr lang="ru-RU" b="1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b="1" dirty="0" smtClean="0"/>
              <a:t>Групповая форма образования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890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-конечная звезда 6"/>
          <p:cNvSpPr/>
          <p:nvPr/>
        </p:nvSpPr>
        <p:spPr>
          <a:xfrm>
            <a:off x="2859174" y="1412775"/>
            <a:ext cx="4530012" cy="4125141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Источники</a:t>
            </a:r>
            <a:endParaRPr lang="ru-RU" sz="2000" dirty="0"/>
          </a:p>
          <a:p>
            <a:pPr algn="ctr"/>
            <a:r>
              <a:rPr lang="ru-RU" sz="2000" dirty="0" smtClean="0"/>
              <a:t>самообразования</a:t>
            </a:r>
            <a:endParaRPr lang="ru-RU" sz="2000" dirty="0"/>
          </a:p>
        </p:txBody>
      </p:sp>
      <p:sp>
        <p:nvSpPr>
          <p:cNvPr id="8" name="Овал 7"/>
          <p:cNvSpPr/>
          <p:nvPr/>
        </p:nvSpPr>
        <p:spPr>
          <a:xfrm>
            <a:off x="2123728" y="836624"/>
            <a:ext cx="2035950" cy="9144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Газеты,</a:t>
            </a:r>
          </a:p>
          <a:p>
            <a:pPr algn="ctr"/>
            <a:r>
              <a:rPr lang="ru-RU" dirty="0" smtClean="0"/>
              <a:t>журналы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232266" y="417369"/>
            <a:ext cx="1706488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Литература</a:t>
            </a:r>
            <a:endParaRPr lang="ru-RU" sz="1400" dirty="0"/>
          </a:p>
        </p:txBody>
      </p:sp>
      <p:sp>
        <p:nvSpPr>
          <p:cNvPr id="10" name="Овал 9"/>
          <p:cNvSpPr/>
          <p:nvPr/>
        </p:nvSpPr>
        <p:spPr>
          <a:xfrm>
            <a:off x="5938754" y="759345"/>
            <a:ext cx="1706488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интернет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742715" y="1673745"/>
            <a:ext cx="1922512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телевидение</a:t>
            </a:r>
            <a:endParaRPr lang="ru-RU" sz="1400" dirty="0"/>
          </a:p>
        </p:txBody>
      </p:sp>
      <p:sp>
        <p:nvSpPr>
          <p:cNvPr id="12" name="Овал 11"/>
          <p:cNvSpPr/>
          <p:nvPr/>
        </p:nvSpPr>
        <p:spPr>
          <a:xfrm>
            <a:off x="1024871" y="2852936"/>
            <a:ext cx="2116832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Музеи</a:t>
            </a:r>
          </a:p>
          <a:p>
            <a:pPr algn="ctr"/>
            <a:r>
              <a:rPr lang="ru-RU" dirty="0" smtClean="0"/>
              <a:t>Выставки</a:t>
            </a:r>
          </a:p>
          <a:p>
            <a:pPr algn="ctr"/>
            <a:r>
              <a:rPr lang="ru-RU" dirty="0" smtClean="0"/>
              <a:t>театры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7112037" y="1729874"/>
            <a:ext cx="193336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видео,аудио инф-я</a:t>
            </a:r>
            <a:endParaRPr lang="ru-RU" sz="1400" dirty="0"/>
          </a:p>
        </p:txBody>
      </p:sp>
      <p:sp>
        <p:nvSpPr>
          <p:cNvPr id="14" name="Овал 13"/>
          <p:cNvSpPr/>
          <p:nvPr/>
        </p:nvSpPr>
        <p:spPr>
          <a:xfrm>
            <a:off x="1667967" y="4308547"/>
            <a:ext cx="1994520" cy="9144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Курсы </a:t>
            </a:r>
            <a:r>
              <a:rPr lang="ru-RU" sz="1200" dirty="0" smtClean="0"/>
              <a:t>повышения квалификации</a:t>
            </a:r>
            <a:endParaRPr lang="ru-RU" sz="1200" dirty="0"/>
          </a:p>
        </p:txBody>
      </p:sp>
      <p:sp>
        <p:nvSpPr>
          <p:cNvPr id="15" name="Овал 14"/>
          <p:cNvSpPr/>
          <p:nvPr/>
        </p:nvSpPr>
        <p:spPr>
          <a:xfrm>
            <a:off x="3141703" y="5446132"/>
            <a:ext cx="1767644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путешествия</a:t>
            </a:r>
            <a:endParaRPr lang="ru-RU" sz="1200" dirty="0"/>
          </a:p>
        </p:txBody>
      </p:sp>
      <p:sp>
        <p:nvSpPr>
          <p:cNvPr id="16" name="Овал 15"/>
          <p:cNvSpPr/>
          <p:nvPr/>
        </p:nvSpPr>
        <p:spPr>
          <a:xfrm>
            <a:off x="5414392" y="5373216"/>
            <a:ext cx="1974794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Мастер-классы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6721388" y="4221088"/>
            <a:ext cx="22431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Семинары,</a:t>
            </a:r>
          </a:p>
          <a:p>
            <a:pPr algn="ctr"/>
            <a:r>
              <a:rPr lang="ru-RU" sz="1600" dirty="0" smtClean="0"/>
              <a:t>конференции</a:t>
            </a:r>
            <a:endParaRPr lang="ru-RU" sz="1600" dirty="0"/>
          </a:p>
        </p:txBody>
      </p:sp>
      <p:sp>
        <p:nvSpPr>
          <p:cNvPr id="18" name="Овал 17"/>
          <p:cNvSpPr/>
          <p:nvPr/>
        </p:nvSpPr>
        <p:spPr>
          <a:xfrm>
            <a:off x="6964470" y="2950096"/>
            <a:ext cx="1994520" cy="9144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Платные курсы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82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Составляющие процесса самообразования воспитателя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Изучать и внедрять новые педагогические технологии</a:t>
            </a:r>
          </a:p>
          <a:p>
            <a:r>
              <a:rPr lang="ru-RU" dirty="0" smtClean="0"/>
              <a:t>Посещать мероприятия, проводимые коллегами и участвовать в обмене опытом</a:t>
            </a:r>
          </a:p>
          <a:p>
            <a:r>
              <a:rPr lang="ru-RU" dirty="0" smtClean="0"/>
              <a:t>Периодически проводить самоанализ своей профессиональной деятельности</a:t>
            </a:r>
          </a:p>
          <a:p>
            <a:r>
              <a:rPr lang="ru-RU" dirty="0" smtClean="0"/>
              <a:t>Совершенствовать свои знания в области классической и современной педагогики и психологии</a:t>
            </a:r>
          </a:p>
          <a:p>
            <a:r>
              <a:rPr lang="ru-RU" dirty="0" smtClean="0"/>
              <a:t> систематически интересоваться событиями современной экономической, политической и культурной жизни</a:t>
            </a:r>
          </a:p>
          <a:p>
            <a:r>
              <a:rPr lang="ru-RU" dirty="0" smtClean="0"/>
              <a:t>Повышать уровень эрудиции, правовой и общей культуры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0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Доклады, выступления по итогам работы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Составление картотеки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Игры, пособия, сценарии, статьи, программы, исследования, проекты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Составление перспективного плана работы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Организация выставки работ детей или педагога по теме самообразования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Оформление передового педагогического опыта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Разработка новых форм, методов и приемов обучения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Разработка и проведение открытых мероприятий по собственным, новаторским технологиям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Результаты самообразования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2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mtClean="0">
                <a:solidFill>
                  <a:schemeClr val="bg2"/>
                </a:solidFill>
              </a:rPr>
              <a:t>Продуктивность процесса самообразования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Самообразование воспитателя будет продуктивным, если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7262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254" y="308130"/>
            <a:ext cx="568863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процессе самообразования реализуется потребность педагога к собственному развитию и саморазвитию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1247056"/>
            <a:ext cx="5328592" cy="16058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Воспитатель владеет способами самопознания и самоанализа педагогического опыта. Понимает как позитивные, так и негативные моменты своей деятельности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4310" y="2852936"/>
            <a:ext cx="5256584" cy="12241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Воспитатель обладает развитой способностью к рефлексии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4077072"/>
            <a:ext cx="530220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Воспитатель обладает готовностью к педагогическому творчеству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60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Выбор тем для самообразования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Тематикой самообразования могут быть:</a:t>
            </a:r>
          </a:p>
          <a:p>
            <a:pPr marL="109728" indent="0">
              <a:buNone/>
            </a:pPr>
            <a:endParaRPr lang="ru-RU" sz="3600" dirty="0" smtClean="0"/>
          </a:p>
          <a:p>
            <a:pPr>
              <a:buFontTx/>
              <a:buChar char="-"/>
            </a:pPr>
            <a:r>
              <a:rPr lang="ru-RU" sz="3200" dirty="0" smtClean="0"/>
              <a:t>Одна из годовых задач ДОУ</a:t>
            </a:r>
          </a:p>
          <a:p>
            <a:pPr>
              <a:buFontTx/>
              <a:buChar char="-"/>
            </a:pPr>
            <a:r>
              <a:rPr lang="ru-RU" sz="3200" dirty="0" smtClean="0"/>
              <a:t>Проблема, которая вызывает затруднение</a:t>
            </a:r>
          </a:p>
          <a:p>
            <a:pPr>
              <a:buFontTx/>
              <a:buChar char="-"/>
            </a:pPr>
            <a:r>
              <a:rPr lang="ru-RU" sz="3200" dirty="0" smtClean="0"/>
              <a:t>Пополнение знаний по уже имеющемуся опыту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8608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13602"/>
          </a:xfrm>
          <a:solidFill>
            <a:schemeClr val="bg2">
              <a:lumMod val="9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Личный план самообразования воспитателя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На основании выбранной темы воспитатель разрабатывает личный план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41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013176"/>
            <a:ext cx="7481776" cy="15765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mtClean="0">
                <a:solidFill>
                  <a:srgbClr val="002060"/>
                </a:solidFill>
              </a:rPr>
              <a:t>По окончании работы над темой воспитатель должен написать отчет с анализом, выводами и рекомендациями для других воспитателей.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smtClean="0"/>
              <a:t>Фамилия, имя, отчество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Название темы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Цели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Задачи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Предполагаемый результат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Этапы работы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Сроки выполнения каждого этапа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Действия и мероприятия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Способ демонстрации результата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Форма отчета о проделанной работе</a:t>
            </a:r>
          </a:p>
          <a:p>
            <a:pPr>
              <a:buFont typeface="Wingdings" pitchFamily="2" charset="2"/>
              <a:buChar char="§"/>
            </a:pPr>
            <a:r>
              <a:rPr lang="ru-RU" smtClean="0"/>
              <a:t>Литература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10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84436" y="298748"/>
            <a:ext cx="8229600" cy="500246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Советы по реализации самообразования педагога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36581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772400" cy="1224136"/>
          </a:xfrm>
          <a:solidFill>
            <a:schemeClr val="bg2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Самообразование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691680" y="1628800"/>
            <a:ext cx="7056784" cy="2448272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dirty="0" smtClean="0"/>
              <a:t>            </a:t>
            </a:r>
            <a:r>
              <a:rPr lang="ru-RU" sz="2600" dirty="0" smtClean="0">
                <a:latin typeface="Comic Sans MS" pitchFamily="66" charset="0"/>
              </a:rPr>
              <a:t>Мотивы,</a:t>
            </a:r>
          </a:p>
          <a:p>
            <a:pPr algn="l"/>
            <a:endParaRPr lang="ru-RU" sz="2600" dirty="0" smtClean="0">
              <a:latin typeface="Comic Sans MS" pitchFamily="66" charset="0"/>
            </a:endParaRPr>
          </a:p>
          <a:p>
            <a:pPr algn="l"/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smtClean="0">
                <a:latin typeface="Comic Sans MS" pitchFamily="66" charset="0"/>
              </a:rPr>
              <a:t>                        этапы,</a:t>
            </a:r>
          </a:p>
          <a:p>
            <a:pPr algn="l"/>
            <a:endParaRPr lang="ru-RU" sz="2600" dirty="0" smtClean="0">
              <a:latin typeface="Comic Sans MS" pitchFamily="66" charset="0"/>
            </a:endParaRPr>
          </a:p>
          <a:p>
            <a:pPr algn="l"/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smtClean="0">
                <a:latin typeface="Comic Sans MS" pitchFamily="66" charset="0"/>
              </a:rPr>
              <a:t>                                   достижения</a:t>
            </a:r>
          </a:p>
          <a:p>
            <a:pPr algn="l"/>
            <a:endParaRPr lang="ru-RU" sz="2600" dirty="0">
              <a:latin typeface="Comic Sans MS" pitchFamily="66" charset="0"/>
            </a:endParaRPr>
          </a:p>
        </p:txBody>
      </p:sp>
      <p:pic>
        <p:nvPicPr>
          <p:cNvPr id="5122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2976"/>
            <a:ext cx="1795462" cy="183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80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marL="109728" indent="0" algn="ctr">
              <a:buNone/>
            </a:pPr>
            <a:r>
              <a:rPr lang="ru-RU" sz="5400" dirty="0" smtClean="0">
                <a:solidFill>
                  <a:srgbClr val="7030A0"/>
                </a:solidFill>
              </a:rPr>
              <a:t>Информационно – компьютерные технологии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ru-RU" dirty="0" smtClean="0"/>
              <a:t>Самообразование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55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Чем больше информации, методов и инструментов в своей работе использует воспитатель, тем больше эффект от его работы. Но какой бы современный компьютер и самый быстрый Интернет воспитателю не дать, самое главное – желание воспитателя и способность воспитателя творить, учиться, экспериментировать и делиться своими знаниями и опытом, приобретенными в процессе самообразования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Заключение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0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Спасибо 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86598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30229" y="908720"/>
            <a:ext cx="6984776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«Воспитание, полученное человеком, закончено, достигло своей цели, когда человек настолько созрел, что обладает силой и волей самого себя образовывать в течении дальнейшей жизни и знает  способ и средства, как он это может осуществить в качестве индивидуума, воздействующего на мир»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                                      А. Дистервег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4055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Самообразование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/>
          <a:lstStyle/>
          <a:p>
            <a:r>
              <a:rPr lang="ru-RU" dirty="0" smtClean="0"/>
              <a:t> </a:t>
            </a:r>
          </a:p>
          <a:p>
            <a:endParaRPr lang="ru-RU" dirty="0"/>
          </a:p>
          <a:p>
            <a:endParaRPr lang="ru-RU" dirty="0" smtClean="0"/>
          </a:p>
          <a:p>
            <a:pPr algn="just"/>
            <a:r>
              <a:rPr lang="ru-RU" dirty="0" smtClean="0"/>
              <a:t>- </a:t>
            </a:r>
            <a:r>
              <a:rPr lang="ru-RU" sz="3600" dirty="0" smtClean="0"/>
              <a:t>есть </a:t>
            </a:r>
            <a:r>
              <a:rPr lang="ru-RU" sz="3600" dirty="0" smtClean="0">
                <a:solidFill>
                  <a:srgbClr val="FF0000"/>
                </a:solidFill>
              </a:rPr>
              <a:t>потребность</a:t>
            </a:r>
            <a:r>
              <a:rPr lang="ru-RU" sz="3600" dirty="0" smtClean="0"/>
              <a:t> творческого и ответственного человека любой профессии, тем более для профессий с повышенной  моральной и социальной ответственностью, каковой является профессия воспитателя.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0215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Самообразование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Есть процесс сознательной самостоятельной познавательной деятельности.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Целенаправленная познавательная деятельность, управляемая самой личностью.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Приобретение систематических знаний в какой-либо области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 основе самообразования – интерес занимающегося в органическом сочетании с самостоятельным изучением материала.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1617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484784"/>
            <a:ext cx="7344816" cy="45259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sz="2800" dirty="0" smtClean="0"/>
              <a:t>Осуществляется добровольно;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800" dirty="0" smtClean="0"/>
              <a:t>Осуществляется сознательно;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800" dirty="0" smtClean="0"/>
              <a:t>Планируется, управляется и контролируется самим человеком;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800" dirty="0" smtClean="0"/>
              <a:t>Необходим для совершенствования каких либо качеств и навыков</a:t>
            </a:r>
          </a:p>
          <a:p>
            <a:pPr marL="109728" indent="0">
              <a:buNone/>
            </a:pPr>
            <a:r>
              <a:rPr lang="ru-RU" sz="3200" dirty="0" smtClean="0"/>
              <a:t>       То речь идет </a:t>
            </a:r>
            <a:r>
              <a:rPr lang="ru-RU" sz="3200" dirty="0"/>
              <a:t>о</a:t>
            </a:r>
            <a:r>
              <a:rPr lang="ru-RU" sz="3200" dirty="0" smtClean="0"/>
              <a:t>    </a:t>
            </a:r>
          </a:p>
          <a:p>
            <a:pPr marL="109728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                 </a:t>
            </a:r>
            <a:r>
              <a:rPr lang="ru-RU" sz="3200" b="1" dirty="0" smtClean="0"/>
              <a:t>самообразовании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Если процесс образования…: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36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38884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dirty="0" smtClean="0"/>
              <a:t>Обучение на курсах (1 раз в пять лет)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Участие в методической работе детского сада, района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/>
              <a:t> </a:t>
            </a:r>
            <a:r>
              <a:rPr lang="ru-RU" sz="3600" dirty="0" smtClean="0"/>
              <a:t>Самообразование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7030A0"/>
                </a:solidFill>
              </a:rPr>
              <a:t>Формы повышения квалификации педагогов</a:t>
            </a:r>
            <a:endParaRPr lang="ru-RU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69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Ежедневная работа с информацией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Желание творчества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Стремительный рост науки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Изменения, происходящие в жизни общества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Конкуренция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Общественное мнение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Материальное стимулирование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Интерес</a:t>
            </a:r>
          </a:p>
          <a:p>
            <a:pPr marL="109728" indent="0">
              <a:buNone/>
            </a:pP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Мотивы, побуждающие воспитателя к самообразованию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74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Профессиональное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Психолого-педагогическое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Психологическое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Методическое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Правовое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Эстетическое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Историческое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Политическое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Охрана здоровья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Информационно-компьютерные технологии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Интересы и хобби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…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Направления самообразования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55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713</TotalTime>
  <Words>584</Words>
  <Application>Microsoft Office PowerPoint</Application>
  <PresentationFormat>Экран (4:3)</PresentationFormat>
  <Paragraphs>135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Открытая</vt:lpstr>
      <vt:lpstr>1_Открытая</vt:lpstr>
      <vt:lpstr>     Самообразование воспитателя      </vt:lpstr>
      <vt:lpstr>Самообразование</vt:lpstr>
      <vt:lpstr>Презентация PowerPoint</vt:lpstr>
      <vt:lpstr>Самообразование</vt:lpstr>
      <vt:lpstr>Самообразование </vt:lpstr>
      <vt:lpstr>Если процесс образования…:</vt:lpstr>
      <vt:lpstr>Формы повышения квалификации педагогов</vt:lpstr>
      <vt:lpstr>Мотивы, побуждающие воспитателя к самообразованию</vt:lpstr>
      <vt:lpstr>Направления самообразования</vt:lpstr>
      <vt:lpstr>Формы образования</vt:lpstr>
      <vt:lpstr>Презентация PowerPoint</vt:lpstr>
      <vt:lpstr>Составляющие процесса самообразования воспитателя</vt:lpstr>
      <vt:lpstr>Результаты самообразования</vt:lpstr>
      <vt:lpstr>Продуктивность процесса самообразования</vt:lpstr>
      <vt:lpstr>Презентация PowerPoint</vt:lpstr>
      <vt:lpstr>Выбор тем для самообразования</vt:lpstr>
      <vt:lpstr>Личный план самообразования воспитателя</vt:lpstr>
      <vt:lpstr>По окончании работы над темой воспитатель должен написать отчет с анализом, выводами и рекомендациями для других воспитателей. </vt:lpstr>
      <vt:lpstr>Советы по реализации самообразования педагога</vt:lpstr>
      <vt:lpstr>Самообразование</vt:lpstr>
      <vt:lpstr>Заключение</vt:lpstr>
      <vt:lpstr>Спасибо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555</cp:lastModifiedBy>
  <cp:revision>69</cp:revision>
  <dcterms:created xsi:type="dcterms:W3CDTF">2012-02-24T17:15:29Z</dcterms:created>
  <dcterms:modified xsi:type="dcterms:W3CDTF">2015-12-19T13:11:20Z</dcterms:modified>
</cp:coreProperties>
</file>