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Низкий уровень 89%</c:v>
                </c:pt>
                <c:pt idx="1">
                  <c:v>Средний уровень 11%</c:v>
                </c:pt>
                <c:pt idx="2">
                  <c:v>Высокий уровень 0%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0.89</c:v>
                </c:pt>
                <c:pt idx="1">
                  <c:v>0.11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1110577789091391"/>
          <c:y val="5.2379596711476503E-2"/>
          <c:w val="0.32745375641130975"/>
          <c:h val="0.445056104877235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992" y="1556792"/>
            <a:ext cx="7772400" cy="1830065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Представление опыта работы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по проекту: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«Ладушки, ладушки мы любим </a:t>
            </a:r>
            <a:r>
              <a:rPr lang="ru-RU" sz="2400" b="1" dirty="0" err="1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потешки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 и сказочки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!»</a:t>
            </a:r>
            <a:br>
              <a:rPr lang="ru-RU" sz="2400" b="1" dirty="0" smtClean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</a:br>
            <a:r>
              <a:rPr lang="ru-RU" sz="1800" b="1" dirty="0" smtClean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(в рамках проведения занятия опорной площадки)</a:t>
            </a:r>
            <a:r>
              <a:rPr lang="ru-RU" sz="1800" b="1" dirty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</a:br>
            <a:endParaRPr lang="ru-RU" sz="1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3356992"/>
            <a:ext cx="2808312" cy="10668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Подготовила: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Калинина Н.Н., воспитатель МБДОУ детского сада №27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9552" y="12560"/>
            <a:ext cx="7560840" cy="1078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E67C8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Управление образования Администрации города Новочеркасска</a:t>
            </a:r>
            <a:b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муниципальное бюджетное  дошкольное образовательное учреждение детский сад комбинированного вида № 27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194" name="Picture 2" descr="&amp;Scy;&amp;tcy;&amp;icy;&amp;khcy;&amp;icy; &amp;chcy;&amp;icy;&amp;tcy;&amp;acy;&amp;yucy;&amp;tcy; &amp;acy;&amp;vcy;&amp;tcy;&amp;ocy;&amp;rcy;&amp;ycy; &amp;Pcy;&amp;ocy;&amp;tcy;&amp;iecy;&amp;shcy;&amp;kcy;&amp;icy;: &amp;Scy;&amp;tcy;&amp;icy;&amp;khcy;&amp;i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b="6542"/>
          <a:stretch/>
        </p:blipFill>
        <p:spPr bwMode="auto">
          <a:xfrm>
            <a:off x="395536" y="3140968"/>
            <a:ext cx="2736304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06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7620000" cy="2016224"/>
          </a:xfrm>
        </p:spPr>
        <p:txBody>
          <a:bodyPr/>
          <a:lstStyle/>
          <a:p>
            <a:pPr marL="11430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latin typeface="Georgia"/>
                <a:ea typeface="Calibri"/>
                <a:cs typeface="Times New Roman"/>
              </a:rPr>
              <a:t>Этапы восприятия речи: </a:t>
            </a:r>
            <a:endParaRPr lang="ru-RU" sz="20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Georgia"/>
                <a:ea typeface="Calibri"/>
                <a:cs typeface="Times New Roman"/>
              </a:rPr>
              <a:t>  </a:t>
            </a:r>
            <a:r>
              <a:rPr lang="ru-RU" sz="2400" dirty="0">
                <a:latin typeface="Georgia"/>
                <a:ea typeface="Calibri"/>
                <a:cs typeface="Times New Roman"/>
              </a:rPr>
              <a:t>реагируют на интонацию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Georgia"/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Georgia"/>
                <a:ea typeface="Calibri"/>
                <a:cs typeface="Times New Roman"/>
              </a:rPr>
              <a:t> реагируют на  ритм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Georgia"/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Georgia"/>
                <a:ea typeface="Calibri"/>
                <a:cs typeface="Times New Roman"/>
              </a:rPr>
              <a:t>  понимание значения слов 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0" name="Picture 2" descr="&amp;YAcy; &amp;lcy;&amp;ucy;&amp;chcy;&amp;shcy;&amp;icy;&amp;iecy; &amp;rcy;&amp;icy;&amp;scy;&amp;ucy;&amp;ncy;&amp;kcy;&amp;icy; &amp;kcy;&amp;ucy;&amp;rcy;&amp;ocy;&amp;chcy;&amp;kcy;&amp;icy; &amp;rcy;&amp;yacy;&amp;bcy;&amp;ycy; &amp;chcy;&amp;icy;&amp;scy;&amp;lcy;&amp;iecy; - &amp;rcy;&amp;icy;&amp;scy;&amp;ucy;&amp;ncy;&amp;kcy;&amp;icy; &amp;icy;&amp;zcy; &amp;dcy;&amp;acy;&amp;rcy;&amp;kcy;&amp;scy;&amp;acy;&amp;jcy;&amp;d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2880320" cy="28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Dcy;&amp;iecy;&amp;tcy;&amp;scy;&amp;kcy;&amp;acy;&amp;yacy; &amp;icy;&amp;gcy;&amp;rcy;&amp;acy; &quot;&amp;Ncy;&amp;acy;&amp;scy;&amp;tcy;&amp;ocy;&amp;lcy;&amp;softcy;&amp;ncy;&amp;ycy;&amp;jcy; &amp;tcy;&amp;iecy;&amp;acy;&amp;tcy;&amp;rcy; &amp;Kcy;&amp;ucy;&amp;rcy;&amp;ocy;&amp;chcy;&amp;kcy;&amp;acy; &amp;rcy;&amp;yacy;&amp;bcy;&amp;acy;&quot; - kb.u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4539" r="4811" b="5462"/>
          <a:stretch/>
        </p:blipFill>
        <p:spPr bwMode="auto">
          <a:xfrm>
            <a:off x="5229053" y="3861047"/>
            <a:ext cx="3015355" cy="251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&amp;Mcy;&amp;icy;&amp;ncy;&amp;icy; &amp;mcy;&amp;ucy;&amp;zcy;&amp;iecy;&amp;jcy; &amp;kcy;&amp;ucy;&amp;rcy;&amp;ocy;&amp;chcy;&amp;kcy;&amp;acy; &amp;rcy;&amp;yacy;&amp;bcy;&amp;acy; &amp;vcy; 1 &amp;mcy;&amp;lcy; &amp;gcy;&amp;rcy; &amp;dcy;&amp;iecy;&amp;tcy;&amp;scy;&amp;kcy;&amp;ocy;&amp;gcy;&amp;ocy; &amp;scy;&amp;acy;&amp;dcy;&amp;acy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2"/>
          <a:stretch/>
        </p:blipFill>
        <p:spPr bwMode="auto">
          <a:xfrm>
            <a:off x="251520" y="2780928"/>
            <a:ext cx="426720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12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r>
              <a:rPr lang="ru-RU" dirty="0" smtClean="0"/>
              <a:t>Лепка в 1 младшей группе</a:t>
            </a:r>
            <a:endParaRPr lang="ru-RU" dirty="0"/>
          </a:p>
        </p:txBody>
      </p:sp>
      <p:pic>
        <p:nvPicPr>
          <p:cNvPr id="5124" name="Picture 4" descr="&amp;Scy;&amp;kcy;&amp;acy;&amp;chcy;&amp;acy;&amp;tcy;&amp;softcy; &amp;Kcy;&amp;acy;&amp;rcy;&amp;tcy;&amp;icy;&amp;ncy;&amp;kcy;&amp;icy; &amp;lcy;&amp;iecy;&amp;pcy;&amp;kcy;&amp;acy; &amp;vcy; &amp;dcy;&amp;ocy;&amp;ucy; 1600x1200 p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9"/>
          <a:stretch/>
        </p:blipFill>
        <p:spPr bwMode="auto">
          <a:xfrm>
            <a:off x="611560" y="1052736"/>
            <a:ext cx="703302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7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7620000" cy="1143000"/>
          </a:xfrm>
        </p:spPr>
        <p:txBody>
          <a:bodyPr/>
          <a:lstStyle/>
          <a:p>
            <a:pPr algn="ctr"/>
            <a:r>
              <a:rPr lang="ru-RU" b="1" dirty="0" smtClean="0"/>
              <a:t>Наше творчество…</a:t>
            </a:r>
            <a:endParaRPr lang="ru-RU" b="1" dirty="0"/>
          </a:p>
        </p:txBody>
      </p:sp>
      <p:pic>
        <p:nvPicPr>
          <p:cNvPr id="4" name="Picture 2" descr="&amp;Kcy;&amp;ocy;&amp;ncy;&amp;scy;&amp;pcy;&amp;iecy;&amp;kcy;&amp;tcy; &amp;zcy;&amp;acy;&amp;ncy;&amp;yacy;&amp;tcy;&amp;icy;&amp;yacy; &amp;pcy;&amp;ocy; &amp;rcy;&amp;icy;&amp;scy;&amp;ocy;&amp;vcy;&amp;acy;&amp;ncy;&amp;icy;&amp;yucy; &amp;vcy; &amp;scy;&amp;rcy;&amp;iecy;&amp;dcy;&amp;ncy;&amp;iecy;&amp;jcy; &amp;gcy;&amp;rcy;&amp;ucy;&amp;pcy;&amp;pcy;&amp;iecy; &amp;ncy;&amp;acy; &amp;tcy;&amp;iecy;&amp;mcy;&amp;ucy; &amp;ucy;&amp;kcy;&amp;rcy;&amp;acy;&amp;scy;&amp;icy;&amp;mcy; &amp;chcy;&amp;acy;&amp;shcy;&amp;kcy;&amp;u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5" y="1050143"/>
            <a:ext cx="4320480" cy="28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&amp;Dcy;&amp;iecy;&amp;tcy;&amp;scy;&amp;kcy;&amp;icy;&amp;iecy; &amp;pcy;&amp;ocy;&amp;dcy;&amp;iecy;&amp;lcy;&amp;kcy;&amp;icy; &quot; &amp;Scy;&amp;tcy;&amp;rcy;&amp;acy;&amp;ncy;&amp;icy;&amp;tscy;&amp;acy; 152 &quot; &amp;Pcy;&amp;ocy;&amp;icy;&amp;scy;&amp;kcy; &amp;mcy;&amp;acy;&amp;scy;&amp;tcy;&amp;iecy;&amp;rcy; &amp;kcy;&amp;lcy;&amp;acy;&amp;scy;&amp;scy;&amp;ocy;&amp;vcy;, &amp;pcy;&amp;ocy;&amp;dcy;&amp;iecy;&amp;lcy;&amp;ocy;&amp;kcy; &amp;scy;&amp;vcy;&amp;ocy;&amp;icy;&amp;mcy;&amp;icy; &amp;rcy;&amp;ucy;&amp;kcy;&amp;acy;&amp;mcy;&amp;icy; &amp;icy; &amp;rcy;&amp;ucy;&amp;kcy;&amp;ocy;&amp;dcy;&amp;iecy;&amp;lcy;&amp;icy;&amp;yacy; &amp;ncy;&amp;acy; SearchMasterclass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t="21754"/>
          <a:stretch/>
        </p:blipFill>
        <p:spPr bwMode="auto">
          <a:xfrm>
            <a:off x="4572000" y="1050143"/>
            <a:ext cx="4248472" cy="276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g51.mycdn.me/getImage?photoId=772031071207&amp;photoType=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t="31061" r="-413" b="17612"/>
          <a:stretch/>
        </p:blipFill>
        <p:spPr bwMode="auto">
          <a:xfrm>
            <a:off x="683568" y="4005064"/>
            <a:ext cx="7128792" cy="267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5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720080"/>
          </a:xfrm>
        </p:spPr>
        <p:txBody>
          <a:bodyPr/>
          <a:lstStyle/>
          <a:p>
            <a:r>
              <a:rPr lang="ru-RU" b="1" dirty="0" smtClean="0"/>
              <a:t>На зарядку-становись!</a:t>
            </a:r>
            <a:endParaRPr lang="ru-RU" b="1" dirty="0"/>
          </a:p>
        </p:txBody>
      </p:sp>
      <p:pic>
        <p:nvPicPr>
          <p:cNvPr id="1026" name="Picture 2" descr="C:\Users\555\Desktop\8 марта ясли и актовы зал\CIMG1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79" y="908720"/>
            <a:ext cx="434287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5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121"/>
            <a:ext cx="7620000" cy="739583"/>
          </a:xfrm>
        </p:spPr>
        <p:txBody>
          <a:bodyPr/>
          <a:lstStyle/>
          <a:p>
            <a:r>
              <a:rPr lang="ru-RU" dirty="0" smtClean="0"/>
              <a:t>Спят усталые детишки…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4653136"/>
            <a:ext cx="4499992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Под весёлые </a:t>
            </a:r>
            <a:r>
              <a:rPr lang="ru-RU" sz="2800" b="1" dirty="0" err="1" smtClean="0"/>
              <a:t>потешки</a:t>
            </a:r>
            <a:r>
              <a:rPr lang="ru-RU" sz="2800" b="1" dirty="0" smtClean="0"/>
              <a:t> </a:t>
            </a:r>
            <a:endParaRPr lang="ru-RU" sz="2800" b="1" dirty="0" smtClean="0"/>
          </a:p>
          <a:p>
            <a:r>
              <a:rPr lang="ru-RU" sz="2800" b="1" dirty="0" smtClean="0"/>
              <a:t>Едят даже малоежки…</a:t>
            </a:r>
            <a:endParaRPr lang="ru-RU" sz="2800" b="1" dirty="0"/>
          </a:p>
        </p:txBody>
      </p:sp>
      <p:pic>
        <p:nvPicPr>
          <p:cNvPr id="2050" name="Picture 2" descr="C:\Users\555\Desktop\2015-04-08\CIMG11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/>
          <a:stretch/>
        </p:blipFill>
        <p:spPr bwMode="auto">
          <a:xfrm>
            <a:off x="4465921" y="3429000"/>
            <a:ext cx="4456743" cy="322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555\Desktop\2015-04-08\CIMG11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836712"/>
            <a:ext cx="437423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49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121"/>
            <a:ext cx="7620000" cy="883599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b="1" dirty="0">
                <a:latin typeface="Georgia"/>
                <a:ea typeface="Calibri"/>
                <a:cs typeface="Times New Roman"/>
              </a:rPr>
              <a:t>Работа с </a:t>
            </a:r>
            <a:r>
              <a:rPr lang="ru-RU" sz="4800" b="1" dirty="0" smtClean="0">
                <a:latin typeface="Georgia"/>
                <a:ea typeface="Calibri"/>
                <a:cs typeface="Times New Roman"/>
              </a:rPr>
              <a:t>родителями</a:t>
            </a:r>
            <a:endParaRPr lang="ru-RU" sz="44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C:\Users\555\Desktop\8 марта ясли и актовы зал\CIMG10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t="28976"/>
          <a:stretch/>
        </p:blipFill>
        <p:spPr bwMode="auto">
          <a:xfrm>
            <a:off x="4499992" y="3609020"/>
            <a:ext cx="432048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555\Desktop\8 марта ясли и актовы зал\CIMG1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744416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139952" y="908720"/>
            <a:ext cx="4392488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</a:pPr>
            <a:r>
              <a:rPr lang="ru-RU" sz="3200" b="1" dirty="0" smtClean="0">
                <a:latin typeface="Calibri"/>
                <a:ea typeface="Calibri"/>
                <a:cs typeface="Times New Roman"/>
              </a:rPr>
              <a:t>Совместное мероприятие:</a:t>
            </a:r>
          </a:p>
          <a:p>
            <a:pPr algn="ctr">
              <a:lnSpc>
                <a:spcPct val="115000"/>
              </a:lnSpc>
            </a:pPr>
            <a:r>
              <a:rPr lang="ru-RU" sz="3200" b="1" dirty="0" smtClean="0">
                <a:latin typeface="Calibri"/>
                <a:ea typeface="Calibri"/>
                <a:cs typeface="Times New Roman"/>
              </a:rPr>
              <a:t> «Учимся вместе с мамами..»</a:t>
            </a:r>
            <a:endParaRPr lang="ru-RU" sz="3200" b="1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8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968" y="27856"/>
            <a:ext cx="7620000" cy="895221"/>
          </a:xfrm>
        </p:spPr>
        <p:txBody>
          <a:bodyPr/>
          <a:lstStyle/>
          <a:p>
            <a:r>
              <a:rPr lang="ru-RU" sz="4800" b="1" dirty="0">
                <a:solidFill>
                  <a:srgbClr val="073E87"/>
                </a:solidFill>
                <a:latin typeface="Georgia"/>
                <a:ea typeface="Calibri"/>
                <a:cs typeface="Times New Roman"/>
              </a:rPr>
              <a:t>Работа с </a:t>
            </a:r>
            <a:r>
              <a:rPr lang="ru-RU" sz="4800" b="1" dirty="0" smtClean="0">
                <a:solidFill>
                  <a:srgbClr val="073E87"/>
                </a:solidFill>
                <a:latin typeface="Georgia"/>
                <a:ea typeface="Calibri"/>
                <a:cs typeface="Times New Roman"/>
              </a:rPr>
              <a:t>родителями</a:t>
            </a:r>
            <a:endParaRPr lang="ru-RU" dirty="0"/>
          </a:p>
        </p:txBody>
      </p:sp>
      <p:pic>
        <p:nvPicPr>
          <p:cNvPr id="4" name="Picture 6" descr="&amp;Ncy;&amp;acy; &amp;ncy;&amp;iecy;&amp;iecy; &amp;vcy;&amp;ycy;&amp;vcy;&amp;iecy;&amp;shcy;&amp;icy;&amp;vcy;&amp;acy;&amp;yucy;&amp;tcy; &amp;scy;&amp;vcy;&amp;ocy;&amp;icy; &amp;kcy;&amp;ocy;&amp;ncy;&amp;scy;&amp;ucy;&amp;lcy;&amp;softcy;&amp;tcy;&amp;acy;&amp;tscy;&amp;icy;&amp;icy; &amp;icy; &amp;ucy;&amp;zcy;&amp;kcy;&amp;icy;&amp;iecy; &amp;scy;&amp;pcy;&amp;iecy;&amp;tscy;&amp;icy;&amp;acy;&amp;lcy;&amp;icy;&amp;scy;&amp;tcy;&amp;y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t="17232" r="19039" b="11642"/>
          <a:stretch/>
        </p:blipFill>
        <p:spPr bwMode="auto">
          <a:xfrm>
            <a:off x="2032216" y="783071"/>
            <a:ext cx="446449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555\Downloads\p7_p6_1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9591" r="7010"/>
          <a:stretch/>
        </p:blipFill>
        <p:spPr bwMode="auto">
          <a:xfrm>
            <a:off x="312083" y="3951423"/>
            <a:ext cx="3479273" cy="277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6"/>
          <a:stretch/>
        </p:blipFill>
        <p:spPr bwMode="auto">
          <a:xfrm>
            <a:off x="4932040" y="4077072"/>
            <a:ext cx="352839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5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0648"/>
            <a:ext cx="7620000" cy="4800600"/>
          </a:xfrm>
        </p:spPr>
        <p:txBody>
          <a:bodyPr>
            <a:normAutofit fontScale="92500" lnSpcReduction="20000"/>
          </a:bodyPr>
          <a:lstStyle/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latin typeface="Georgia"/>
                <a:ea typeface="Calibri"/>
                <a:cs typeface="Times New Roman"/>
              </a:rPr>
              <a:t>Положительная динамика </a:t>
            </a:r>
            <a:r>
              <a:rPr lang="ru-RU" sz="2400" b="1" dirty="0">
                <a:latin typeface="Georgia"/>
                <a:ea typeface="Calibri"/>
                <a:cs typeface="Times New Roman"/>
              </a:rPr>
              <a:t>роста познавательно-речевого развития детей раннего </a:t>
            </a:r>
            <a:r>
              <a:rPr lang="ru-RU" sz="2400" b="1" dirty="0" smtClean="0">
                <a:latin typeface="Georgia"/>
                <a:ea typeface="Calibri"/>
                <a:cs typeface="Times New Roman"/>
              </a:rPr>
              <a:t>возраста:</a:t>
            </a:r>
            <a:endParaRPr lang="ru-RU" sz="20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Georgia"/>
                <a:ea typeface="Calibri"/>
                <a:cs typeface="Times New Roman"/>
              </a:rPr>
              <a:t>повышение </a:t>
            </a:r>
            <a:r>
              <a:rPr lang="ru-RU" sz="2400" dirty="0">
                <a:latin typeface="Georgia"/>
                <a:ea typeface="Calibri"/>
                <a:cs typeface="Times New Roman"/>
              </a:rPr>
              <a:t>знаний детьми малых форм фольклора;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Georgia"/>
                <a:ea typeface="Calibri"/>
                <a:cs typeface="Times New Roman"/>
              </a:rPr>
              <a:t>проявление    </a:t>
            </a:r>
            <a:r>
              <a:rPr lang="ru-RU" sz="2400" dirty="0">
                <a:latin typeface="Georgia"/>
                <a:ea typeface="Calibri"/>
                <a:cs typeface="Times New Roman"/>
              </a:rPr>
              <a:t>большой    эмоциональной    отзывчивости    и    заинтересованности    на фольклорные произведения;</a:t>
            </a:r>
            <a:endParaRPr lang="ru-RU" sz="2000" dirty="0">
              <a:ea typeface="Calibri"/>
              <a:cs typeface="Times New Roman"/>
            </a:endParaRPr>
          </a:p>
          <a:p>
            <a:pPr indent="-342900">
              <a:lnSpc>
                <a:spcPct val="115000"/>
              </a:lnSpc>
            </a:pPr>
            <a:r>
              <a:rPr lang="ru-RU" sz="2400" dirty="0">
                <a:latin typeface="Georgia"/>
                <a:ea typeface="Calibri"/>
                <a:cs typeface="Times New Roman"/>
              </a:rPr>
              <a:t>самостоятельное использование детьми малых форм фольклора в различных видах</a:t>
            </a:r>
            <a:br>
              <a:rPr lang="ru-RU" sz="2400" dirty="0">
                <a:latin typeface="Georgia"/>
                <a:ea typeface="Calibri"/>
                <a:cs typeface="Times New Roman"/>
              </a:rPr>
            </a:br>
            <a:r>
              <a:rPr lang="ru-RU" sz="2400" dirty="0">
                <a:latin typeface="Georgia"/>
                <a:ea typeface="Calibri"/>
                <a:cs typeface="Times New Roman"/>
              </a:rPr>
              <a:t>деятельности и режимных моментах;</a:t>
            </a:r>
            <a:endParaRPr lang="ru-RU" sz="2000" dirty="0">
              <a:ea typeface="Calibri"/>
              <a:cs typeface="Times New Roman"/>
            </a:endParaRPr>
          </a:p>
          <a:p>
            <a:pPr indent="-342900">
              <a:lnSpc>
                <a:spcPct val="115000"/>
              </a:lnSpc>
            </a:pPr>
            <a:r>
              <a:rPr lang="ru-RU" sz="2400" dirty="0">
                <a:latin typeface="Georgia"/>
                <a:ea typeface="Calibri"/>
                <a:cs typeface="Times New Roman"/>
              </a:rPr>
              <a:t>высокую степень заинтересованности и активное участие родителей воспитанников в</a:t>
            </a:r>
            <a:br>
              <a:rPr lang="ru-RU" sz="2400" dirty="0">
                <a:latin typeface="Georgia"/>
                <a:ea typeface="Calibri"/>
                <a:cs typeface="Times New Roman"/>
              </a:rPr>
            </a:br>
            <a:r>
              <a:rPr lang="ru-RU" sz="2400" dirty="0">
                <a:latin typeface="Georgia"/>
                <a:ea typeface="Calibri"/>
                <a:cs typeface="Times New Roman"/>
              </a:rPr>
              <a:t>проводимой в детском саду работе</a:t>
            </a:r>
            <a:r>
              <a:rPr lang="ru-RU" sz="2400" dirty="0" smtClean="0">
                <a:latin typeface="Georgia"/>
                <a:ea typeface="Calibri"/>
                <a:cs typeface="Times New Roman"/>
              </a:rPr>
              <a:t>.</a:t>
            </a:r>
            <a:r>
              <a:rPr lang="ru-RU" sz="2000" dirty="0" smtClean="0">
                <a:ea typeface="Calibri"/>
                <a:cs typeface="Times New Roman"/>
              </a:rPr>
              <a:t> </a:t>
            </a:r>
            <a:r>
              <a:rPr lang="ru-RU" sz="2400" dirty="0">
                <a:latin typeface="Georgia"/>
                <a:ea typeface="Calibri"/>
                <a:cs typeface="Times New Roman"/>
              </a:rPr>
              <a:t> 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0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7170" name="Picture 2" descr="&amp;gcy;&amp;rcy;&amp;ucy;&amp;pcy;&amp;pcy;&amp;acy; 11 &quot;&amp;Acy;&amp;lcy;&amp;iecy;&amp;ncy;&amp;softcy;&amp;kcy;&amp;icy;&amp;jcy; &amp;tscy;&amp;vcy;&amp;iecy;&amp;tcy;&amp;ocy;&amp;chcy;&amp;iecy;&amp;kcy;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9"/>
          <a:stretch/>
        </p:blipFill>
        <p:spPr bwMode="auto">
          <a:xfrm>
            <a:off x="251520" y="1268760"/>
            <a:ext cx="818671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97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620000" cy="778098"/>
          </a:xfrm>
        </p:spPr>
        <p:txBody>
          <a:bodyPr/>
          <a:lstStyle/>
          <a:p>
            <a:pPr algn="ctr"/>
            <a:r>
              <a:rPr lang="ru-RU" sz="3200" b="1" dirty="0" smtClean="0"/>
              <a:t>Актуальность темы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7848872" cy="583264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2000" b="1" dirty="0">
                <a:latin typeface="Georgia"/>
                <a:ea typeface="Calibri"/>
                <a:cs typeface="Times New Roman"/>
              </a:rPr>
              <a:t>Ценность детского фольклора заключается </a:t>
            </a:r>
            <a:r>
              <a:rPr lang="ru-RU" sz="2000" b="1" dirty="0" smtClean="0">
                <a:latin typeface="Georgia"/>
                <a:ea typeface="Calibri"/>
                <a:cs typeface="Times New Roman"/>
              </a:rPr>
              <a:t>в следующем: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Georgia"/>
                <a:ea typeface="Calibri"/>
                <a:cs typeface="Times New Roman"/>
              </a:rPr>
              <a:t>помогает устанавливать </a:t>
            </a:r>
            <a:r>
              <a:rPr lang="ru-RU" sz="2000" dirty="0">
                <a:latin typeface="Georgia"/>
                <a:ea typeface="Calibri"/>
                <a:cs typeface="Times New Roman"/>
              </a:rPr>
              <a:t>с ребенком эмоциональный контакт, эмоциональное </a:t>
            </a:r>
            <a:r>
              <a:rPr lang="ru-RU" sz="2000" dirty="0" smtClean="0">
                <a:latin typeface="Georgia"/>
                <a:ea typeface="Calibri"/>
                <a:cs typeface="Times New Roman"/>
              </a:rPr>
              <a:t>общение;</a:t>
            </a:r>
          </a:p>
          <a:p>
            <a:pPr>
              <a:buFontTx/>
              <a:buChar char="-"/>
            </a:pPr>
            <a:r>
              <a:rPr lang="ru-RU" sz="2000" b="1" dirty="0">
                <a:latin typeface="Georgia"/>
                <a:cs typeface="Times New Roman"/>
              </a:rPr>
              <a:t> </a:t>
            </a:r>
            <a:r>
              <a:rPr lang="ru-RU" sz="2000" dirty="0" smtClean="0">
                <a:latin typeface="Georgia"/>
                <a:cs typeface="Times New Roman"/>
              </a:rPr>
              <a:t>привлекает </a:t>
            </a:r>
            <a:r>
              <a:rPr lang="ru-RU" sz="2000" dirty="0">
                <a:latin typeface="Georgia"/>
                <a:cs typeface="Times New Roman"/>
              </a:rPr>
              <a:t>внимание </a:t>
            </a:r>
            <a:r>
              <a:rPr lang="ru-RU" sz="2000" dirty="0" smtClean="0">
                <a:latin typeface="Georgia"/>
                <a:cs typeface="Times New Roman"/>
              </a:rPr>
              <a:t>ребенка, </a:t>
            </a:r>
            <a:r>
              <a:rPr lang="ru-RU" sz="2000" dirty="0" smtClean="0">
                <a:latin typeface="Georgia"/>
                <a:ea typeface="Calibri"/>
                <a:cs typeface="Times New Roman"/>
              </a:rPr>
              <a:t>оказывает </a:t>
            </a:r>
            <a:r>
              <a:rPr lang="ru-RU" sz="2000" dirty="0">
                <a:latin typeface="Georgia"/>
                <a:ea typeface="Calibri"/>
                <a:cs typeface="Times New Roman"/>
              </a:rPr>
              <a:t>на него свое воспитательное </a:t>
            </a:r>
            <a:r>
              <a:rPr lang="ru-RU" sz="2000" dirty="0" smtClean="0">
                <a:latin typeface="Georgia"/>
                <a:ea typeface="Calibri"/>
                <a:cs typeface="Times New Roman"/>
              </a:rPr>
              <a:t>воздействие;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Georgia"/>
                <a:ea typeface="Calibri"/>
                <a:cs typeface="Times New Roman"/>
              </a:rPr>
              <a:t>помогает усваивать </a:t>
            </a:r>
            <a:r>
              <a:rPr lang="ru-RU" sz="2000" dirty="0">
                <a:latin typeface="Georgia"/>
                <a:ea typeface="Calibri"/>
                <a:cs typeface="Times New Roman"/>
              </a:rPr>
              <a:t>родной </a:t>
            </a:r>
            <a:r>
              <a:rPr lang="ru-RU" sz="2000" dirty="0" smtClean="0">
                <a:latin typeface="Georgia"/>
                <a:ea typeface="Calibri"/>
                <a:cs typeface="Times New Roman"/>
              </a:rPr>
              <a:t>язык, в процессе  подражания </a:t>
            </a:r>
            <a:r>
              <a:rPr lang="ru-RU" sz="2000" dirty="0">
                <a:latin typeface="Georgia"/>
                <a:ea typeface="Calibri"/>
                <a:cs typeface="Times New Roman"/>
              </a:rPr>
              <a:t>разговорной речи </a:t>
            </a:r>
            <a:r>
              <a:rPr lang="ru-RU" sz="2000" dirty="0" smtClean="0">
                <a:latin typeface="Georgia"/>
                <a:ea typeface="Calibri"/>
                <a:cs typeface="Times New Roman"/>
              </a:rPr>
              <a:t>окружающих;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latin typeface="Georgia" pitchFamily="18" charset="0"/>
              </a:rPr>
              <a:t>действует как  </a:t>
            </a:r>
            <a:r>
              <a:rPr lang="ru-RU" sz="2000" dirty="0">
                <a:latin typeface="Georgia" pitchFamily="18" charset="0"/>
              </a:rPr>
              <a:t>метод </a:t>
            </a:r>
            <a:r>
              <a:rPr lang="ru-RU" sz="2000" dirty="0" err="1">
                <a:latin typeface="Georgia" pitchFamily="18" charset="0"/>
              </a:rPr>
              <a:t>гуманизации</a:t>
            </a:r>
            <a:r>
              <a:rPr lang="ru-RU" sz="2000" dirty="0">
                <a:latin typeface="Georgia" pitchFamily="18" charset="0"/>
              </a:rPr>
              <a:t> воспитания с первых лет жизни ребенка, так как содержит множество ступеней педагогического воздействия на детей с учетом их возрастных </a:t>
            </a:r>
            <a:r>
              <a:rPr lang="ru-RU" sz="2000" dirty="0" smtClean="0">
                <a:latin typeface="Georgia" pitchFamily="18" charset="0"/>
              </a:rPr>
              <a:t>возможностей;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latin typeface="Georgia" pitchFamily="18" charset="0"/>
              </a:rPr>
              <a:t>оказывает влияние  на ребенка в процессе </a:t>
            </a:r>
            <a:r>
              <a:rPr lang="ru-RU" sz="2000" dirty="0">
                <a:latin typeface="Georgia" pitchFamily="18" charset="0"/>
              </a:rPr>
              <a:t>выражения в художественной форме своего особого видения мира порожденного возрастными психологическими </a:t>
            </a:r>
            <a:r>
              <a:rPr lang="ru-RU" sz="2000" dirty="0" smtClean="0">
                <a:latin typeface="Georgia" pitchFamily="18" charset="0"/>
              </a:rPr>
              <a:t>особенностями.</a:t>
            </a:r>
            <a:endParaRPr lang="ru-RU" sz="2000" dirty="0">
              <a:latin typeface="Georgia" pitchFamily="18" charset="0"/>
            </a:endParaRPr>
          </a:p>
          <a:p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01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>
            <a:normAutofit fontScale="92500"/>
          </a:bodyPr>
          <a:lstStyle/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latin typeface="Georgia"/>
                <a:ea typeface="Calibri"/>
                <a:cs typeface="Times New Roman"/>
              </a:rPr>
              <a:t>Цель проекта:</a:t>
            </a:r>
            <a:r>
              <a:rPr lang="ru-RU" sz="2400" dirty="0">
                <a:latin typeface="Georgia"/>
                <a:ea typeface="Calibri"/>
                <a:cs typeface="Times New Roman"/>
              </a:rPr>
              <a:t> создание условий для всестороннего развития </a:t>
            </a:r>
            <a:r>
              <a:rPr lang="ru-RU" sz="2400" dirty="0" smtClean="0">
                <a:latin typeface="Georgia"/>
                <a:ea typeface="Calibri"/>
                <a:cs typeface="Times New Roman"/>
              </a:rPr>
              <a:t>детей раннего возраста, их нравственного воспитания </a:t>
            </a:r>
            <a:r>
              <a:rPr lang="ru-RU" sz="2400" dirty="0">
                <a:latin typeface="Georgia"/>
                <a:ea typeface="Calibri"/>
                <a:cs typeface="Times New Roman"/>
              </a:rPr>
              <a:t>через народное </a:t>
            </a:r>
            <a:r>
              <a:rPr lang="ru-RU" sz="2400" dirty="0" smtClean="0">
                <a:latin typeface="Georgia"/>
                <a:ea typeface="Calibri"/>
                <a:cs typeface="Times New Roman"/>
              </a:rPr>
              <a:t>творчество.</a:t>
            </a:r>
            <a:endParaRPr lang="ru-RU" sz="2000" dirty="0"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latin typeface="Georgia"/>
                <a:ea typeface="Calibri"/>
                <a:cs typeface="Times New Roman"/>
              </a:rPr>
              <a:t>Задачи:</a:t>
            </a:r>
            <a:endParaRPr lang="ru-RU" sz="2000" dirty="0"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latin typeface="Georgia"/>
                <a:ea typeface="Calibri"/>
                <a:cs typeface="Times New Roman"/>
              </a:rPr>
              <a:t>Формировать интерес к фольклору и сказкам.</a:t>
            </a:r>
            <a:endParaRPr lang="ru-RU" sz="2000" dirty="0"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latin typeface="Georgia"/>
                <a:ea typeface="Calibri"/>
                <a:cs typeface="Times New Roman"/>
              </a:rPr>
              <a:t>Развивать у детей </a:t>
            </a:r>
            <a:r>
              <a:rPr lang="ru-RU" sz="2400" dirty="0" smtClean="0">
                <a:latin typeface="Georgia"/>
                <a:ea typeface="Calibri"/>
                <a:cs typeface="Times New Roman"/>
              </a:rPr>
              <a:t>раннего возраста </a:t>
            </a:r>
            <a:r>
              <a:rPr lang="ru-RU" sz="2400" dirty="0">
                <a:latin typeface="Georgia"/>
                <a:ea typeface="Calibri"/>
                <a:cs typeface="Times New Roman"/>
              </a:rPr>
              <a:t>возраста память, внимание, мышление, творческую фантазию, речь, мелкую и общую моторику.</a:t>
            </a:r>
            <a:endParaRPr lang="ru-RU" sz="2000" dirty="0"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latin typeface="Georgia"/>
                <a:ea typeface="Calibri"/>
                <a:cs typeface="Times New Roman"/>
              </a:rPr>
              <a:t>Формировать умение слушать и понимать услышанное, учить</a:t>
            </a:r>
            <a:r>
              <a:rPr lang="ru-RU" sz="2400" b="1" dirty="0">
                <a:latin typeface="Georgia"/>
                <a:ea typeface="Calibri"/>
                <a:cs typeface="Times New Roman"/>
              </a:rPr>
              <a:t> </a:t>
            </a:r>
            <a:r>
              <a:rPr lang="ru-RU" sz="2400" dirty="0" err="1">
                <a:latin typeface="Georgia"/>
                <a:ea typeface="Calibri"/>
                <a:cs typeface="Times New Roman"/>
              </a:rPr>
              <a:t>потешки</a:t>
            </a:r>
            <a:r>
              <a:rPr lang="ru-RU" sz="2400" dirty="0">
                <a:latin typeface="Georgia"/>
                <a:ea typeface="Calibri"/>
                <a:cs typeface="Times New Roman"/>
              </a:rPr>
              <a:t>, сказки и понимать выученное, рассказывать и пересказывать их наизусть, понимать их</a:t>
            </a:r>
            <a:r>
              <a:rPr lang="ru-RU" sz="2400" dirty="0" smtClean="0">
                <a:latin typeface="Georgia"/>
                <a:ea typeface="Calibri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pPr marL="114300" indent="0">
              <a:buNone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Georgia"/>
                <a:ea typeface="Calibri"/>
                <a:cs typeface="Times New Roman"/>
              </a:rPr>
              <a:t>4.</a:t>
            </a:r>
            <a:r>
              <a:rPr lang="ru-RU" sz="2400" dirty="0" smtClean="0">
                <a:latin typeface="Georgia"/>
                <a:ea typeface="Calibri"/>
                <a:cs typeface="Times New Roman"/>
              </a:rPr>
              <a:t>Воспитывать </a:t>
            </a:r>
            <a:r>
              <a:rPr lang="ru-RU" sz="2400" dirty="0">
                <a:latin typeface="Georgia"/>
                <a:ea typeface="Calibri"/>
                <a:cs typeface="Times New Roman"/>
              </a:rPr>
              <a:t>доброжелательные отношения в общении со сверстниками и взрослыми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1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643" y="476672"/>
            <a:ext cx="7620000" cy="2448272"/>
          </a:xfrm>
        </p:spPr>
        <p:txBody>
          <a:bodyPr/>
          <a:lstStyle/>
          <a:p>
            <a:pPr marL="114300" indent="0">
              <a:buNone/>
            </a:pPr>
            <a:r>
              <a:rPr lang="ru-RU" sz="2000" b="1" dirty="0" smtClean="0">
                <a:latin typeface="Georgia"/>
                <a:ea typeface="Times New Roman"/>
              </a:rPr>
              <a:t>1 этап. Организационный</a:t>
            </a:r>
            <a:endParaRPr lang="ru-RU" sz="2000" dirty="0">
              <a:latin typeface="Times New Roman"/>
              <a:ea typeface="Times New Roman"/>
            </a:endParaRP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2484" y="83671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Georgia"/>
                <a:ea typeface="Times New Roman"/>
              </a:rPr>
              <a:t>-подбор </a:t>
            </a:r>
            <a:r>
              <a:rPr lang="ru-RU" dirty="0">
                <a:latin typeface="Georgia"/>
                <a:ea typeface="Times New Roman"/>
              </a:rPr>
              <a:t>фольклорного материала;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Georgia"/>
                <a:ea typeface="Times New Roman"/>
              </a:rPr>
              <a:t>-первичная диагностика детей; 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Georgia"/>
                <a:ea typeface="Times New Roman"/>
              </a:rPr>
              <a:t>-ознакомление детей и родителей с целями и задачами проекта;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Georgia"/>
                <a:ea typeface="Times New Roman"/>
              </a:rPr>
              <a:t>-</a:t>
            </a:r>
            <a:r>
              <a:rPr lang="ru-RU" dirty="0">
                <a:latin typeface="Georgia"/>
                <a:ea typeface="Calibri"/>
              </a:rPr>
              <a:t> с</a:t>
            </a:r>
            <a:r>
              <a:rPr lang="ru-RU" dirty="0">
                <a:latin typeface="Georgia"/>
                <a:ea typeface="Times New Roman"/>
              </a:rPr>
              <a:t>оздание методической базы.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dirty="0">
                <a:latin typeface="Georgia"/>
                <a:ea typeface="Calibri"/>
                <a:cs typeface="Times New Roman"/>
              </a:rPr>
              <a:t>-консультации со специалистами </a:t>
            </a:r>
            <a:r>
              <a:rPr lang="ru-RU" dirty="0" smtClean="0">
                <a:latin typeface="Georgia"/>
                <a:ea typeface="Calibri"/>
                <a:cs typeface="Times New Roman"/>
              </a:rPr>
              <a:t>МБДОУ</a:t>
            </a: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2780928"/>
            <a:ext cx="76200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sz="2900" b="1" dirty="0" smtClean="0">
                <a:latin typeface="Georgia"/>
                <a:ea typeface="Times New Roman"/>
              </a:rPr>
              <a:t>2 этап.</a:t>
            </a:r>
            <a:r>
              <a:rPr lang="ru-RU" sz="2900" b="1" dirty="0">
                <a:latin typeface="Georgia"/>
                <a:ea typeface="Times New Roman"/>
              </a:rPr>
              <a:t> Практический</a:t>
            </a:r>
            <a:endParaRPr lang="ru-RU" sz="2900" dirty="0">
              <a:latin typeface="Times New Roman"/>
              <a:ea typeface="Times New Roman"/>
            </a:endParaRPr>
          </a:p>
          <a:p>
            <a:pPr marL="114300" indent="0">
              <a:spcAft>
                <a:spcPts val="0"/>
              </a:spcAft>
              <a:buNone/>
            </a:pPr>
            <a:r>
              <a:rPr lang="ru-RU" sz="2400" dirty="0" smtClean="0">
                <a:latin typeface="Georgia"/>
                <a:ea typeface="Times New Roman"/>
              </a:rPr>
              <a:t>- разработка </a:t>
            </a:r>
            <a:r>
              <a:rPr lang="ru-RU" sz="2400" dirty="0">
                <a:latin typeface="Georgia"/>
                <a:ea typeface="Times New Roman"/>
              </a:rPr>
              <a:t>перспективного плана работы;</a:t>
            </a:r>
            <a:endParaRPr lang="ru-RU" sz="2400" dirty="0">
              <a:latin typeface="Times New Roman"/>
              <a:ea typeface="Times New Roman"/>
            </a:endParaRPr>
          </a:p>
          <a:p>
            <a:pPr marL="114300" indent="0">
              <a:spcAft>
                <a:spcPts val="0"/>
              </a:spcAft>
              <a:buNone/>
            </a:pPr>
            <a:r>
              <a:rPr lang="ru-RU" sz="2400" dirty="0">
                <a:latin typeface="Georgia"/>
                <a:ea typeface="Times New Roman"/>
              </a:rPr>
              <a:t>- реализация цикла мероприятий по реализации проекта (4 блока)</a:t>
            </a:r>
            <a:endParaRPr lang="ru-RU" sz="2400" dirty="0">
              <a:latin typeface="Times New Roman"/>
              <a:ea typeface="Times New Roman"/>
            </a:endParaRPr>
          </a:p>
          <a:p>
            <a:pPr marL="114300" indent="0">
              <a:spcAft>
                <a:spcPts val="0"/>
              </a:spcAft>
              <a:buNone/>
            </a:pPr>
            <a:r>
              <a:rPr lang="ru-RU" sz="2400" dirty="0">
                <a:latin typeface="Georgia"/>
                <a:ea typeface="Times New Roman"/>
              </a:rPr>
              <a:t>- </a:t>
            </a:r>
            <a:r>
              <a:rPr lang="ru-RU" sz="2400" dirty="0" smtClean="0">
                <a:latin typeface="Georgia"/>
                <a:ea typeface="Times New Roman"/>
              </a:rPr>
              <a:t>координация </a:t>
            </a:r>
            <a:r>
              <a:rPr lang="ru-RU" sz="2400" dirty="0">
                <a:latin typeface="Georgia"/>
                <a:ea typeface="Times New Roman"/>
              </a:rPr>
              <a:t>действий участников проекта</a:t>
            </a:r>
            <a:endParaRPr lang="ru-RU" sz="2400" dirty="0">
              <a:latin typeface="Times New Roman"/>
              <a:ea typeface="Times New Roman"/>
            </a:endParaRPr>
          </a:p>
          <a:p>
            <a:pPr marL="114300" indent="0">
              <a:spcAft>
                <a:spcPts val="0"/>
              </a:spcAft>
              <a:buNone/>
            </a:pPr>
            <a:r>
              <a:rPr lang="ru-RU" sz="2400" dirty="0">
                <a:latin typeface="Georgia"/>
                <a:ea typeface="Times New Roman"/>
              </a:rPr>
              <a:t>- </a:t>
            </a:r>
            <a:r>
              <a:rPr lang="ru-RU" sz="2400" dirty="0" smtClean="0">
                <a:latin typeface="Georgia"/>
                <a:ea typeface="Times New Roman"/>
              </a:rPr>
              <a:t>накопление </a:t>
            </a:r>
            <a:r>
              <a:rPr lang="ru-RU" sz="2400" dirty="0">
                <a:latin typeface="Georgia"/>
                <a:ea typeface="Times New Roman"/>
              </a:rPr>
              <a:t>ресурсов:</a:t>
            </a:r>
            <a:endParaRPr lang="ru-RU" sz="2400" dirty="0"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ru-RU" sz="2400" dirty="0" smtClean="0">
                <a:latin typeface="Georgia"/>
                <a:ea typeface="Calibri"/>
                <a:cs typeface="Times New Roman"/>
              </a:rPr>
              <a:t>- мероприятия </a:t>
            </a:r>
            <a:r>
              <a:rPr lang="ru-RU" sz="2400" dirty="0">
                <a:latin typeface="Georgia"/>
                <a:ea typeface="Calibri"/>
                <a:cs typeface="Times New Roman"/>
              </a:rPr>
              <a:t>с детьми и родителями, информация  для родителей по реализации проекта, практический материал в помощь педагогам и родителям</a:t>
            </a:r>
            <a:r>
              <a:rPr lang="ru-RU" sz="2400" b="1" dirty="0" smtClean="0">
                <a:latin typeface="Georgia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5796"/>
            <a:ext cx="7620000" cy="504056"/>
          </a:xfrm>
        </p:spPr>
        <p:txBody>
          <a:bodyPr/>
          <a:lstStyle/>
          <a:p>
            <a:pPr algn="ctr"/>
            <a:r>
              <a:rPr lang="ru-RU" sz="2400" b="1" dirty="0" smtClean="0"/>
              <a:t>Этапы работы над проектом</a:t>
            </a:r>
            <a:endParaRPr lang="ru-RU" sz="24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52484" y="4653136"/>
            <a:ext cx="76200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sz="2000" b="1" dirty="0" smtClean="0">
                <a:latin typeface="Georgia"/>
                <a:ea typeface="Times New Roman"/>
              </a:rPr>
              <a:t>3 этап.</a:t>
            </a:r>
            <a:r>
              <a:rPr lang="ru-RU" sz="2000" b="1" dirty="0">
                <a:latin typeface="Georgia"/>
                <a:ea typeface="Times New Roman"/>
              </a:rPr>
              <a:t> </a:t>
            </a:r>
            <a:r>
              <a:rPr lang="ru-RU" sz="2000" b="1" dirty="0">
                <a:latin typeface="Georgia"/>
                <a:ea typeface="Calibri"/>
                <a:cs typeface="Times New Roman"/>
              </a:rPr>
              <a:t>Заключительный</a:t>
            </a:r>
            <a:endParaRPr lang="ru-RU" sz="2000" dirty="0">
              <a:latin typeface="Times New Roman"/>
              <a:ea typeface="Times New Roman"/>
            </a:endParaRPr>
          </a:p>
          <a:p>
            <a:pPr marL="1143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 smtClean="0">
                <a:latin typeface="Georgia"/>
                <a:ea typeface="Times New Roman"/>
              </a:rPr>
              <a:t>-</a:t>
            </a:r>
            <a:r>
              <a:rPr lang="ru-RU" sz="1800" dirty="0" smtClean="0">
                <a:latin typeface="Georgia"/>
                <a:ea typeface="Times New Roman"/>
              </a:rPr>
              <a:t>итоговые </a:t>
            </a:r>
            <a:r>
              <a:rPr lang="ru-RU" sz="1800" dirty="0">
                <a:latin typeface="Georgia"/>
                <a:ea typeface="Times New Roman"/>
              </a:rPr>
              <a:t>наблюдения.</a:t>
            </a:r>
            <a:endParaRPr lang="ru-RU" sz="1800" dirty="0">
              <a:latin typeface="Times New Roman"/>
              <a:ea typeface="Times New Roman"/>
            </a:endParaRPr>
          </a:p>
          <a:p>
            <a:pPr marL="1143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Georgia"/>
                <a:ea typeface="Times New Roman"/>
              </a:rPr>
              <a:t>-сравнительный </a:t>
            </a:r>
            <a:r>
              <a:rPr lang="ru-RU" sz="1800" dirty="0">
                <a:latin typeface="Georgia"/>
                <a:ea typeface="Times New Roman"/>
              </a:rPr>
              <a:t>анализ;</a:t>
            </a:r>
            <a:endParaRPr lang="ru-RU" sz="1800" dirty="0">
              <a:latin typeface="Times New Roman"/>
              <a:ea typeface="Times New Roman"/>
            </a:endParaRPr>
          </a:p>
          <a:p>
            <a:pPr marL="1143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Georgia"/>
                <a:ea typeface="Times New Roman"/>
              </a:rPr>
              <a:t>-</a:t>
            </a:r>
            <a:r>
              <a:rPr lang="ru-RU" sz="1800" dirty="0">
                <a:latin typeface="Georgia"/>
                <a:ea typeface="Calibri"/>
              </a:rPr>
              <a:t> п</a:t>
            </a:r>
            <a:r>
              <a:rPr lang="ru-RU" sz="1800" dirty="0">
                <a:latin typeface="Georgia"/>
                <a:ea typeface="Times New Roman"/>
              </a:rPr>
              <a:t>роведение игровых занятий;</a:t>
            </a:r>
            <a:endParaRPr lang="ru-RU" sz="1800" dirty="0">
              <a:latin typeface="Times New Roman"/>
              <a:ea typeface="Times New Roman"/>
            </a:endParaRPr>
          </a:p>
          <a:p>
            <a:pPr marL="1143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Georgia"/>
                <a:ea typeface="Times New Roman"/>
              </a:rPr>
              <a:t>- итог, анализ работы;</a:t>
            </a:r>
            <a:endParaRPr lang="ru-RU" sz="1800" dirty="0">
              <a:latin typeface="Times New Roman"/>
              <a:ea typeface="Times New Roman"/>
            </a:endParaRPr>
          </a:p>
          <a:p>
            <a:pPr marL="1143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Georgia"/>
                <a:ea typeface="Times New Roman"/>
              </a:rPr>
              <a:t>- отчет о реализации проекта;</a:t>
            </a:r>
            <a:endParaRPr lang="ru-RU" sz="1800" dirty="0">
              <a:latin typeface="Times New Roman"/>
              <a:ea typeface="Times New Roman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ru-RU" sz="1800" dirty="0">
                <a:latin typeface="Georgia"/>
                <a:ea typeface="Calibri"/>
                <a:cs typeface="Times New Roman"/>
              </a:rPr>
              <a:t>-оформление результатов проекта.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408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7620000" cy="6480720"/>
          </a:xfrm>
        </p:spPr>
        <p:txBody>
          <a:bodyPr>
            <a:normAutofit fontScale="62500" lnSpcReduction="20000"/>
          </a:bodyPr>
          <a:lstStyle/>
          <a:p>
            <a:pPr marL="11430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900" b="1" dirty="0">
                <a:latin typeface="Georgia"/>
                <a:ea typeface="Calibri"/>
                <a:cs typeface="Times New Roman"/>
              </a:rPr>
              <a:t>Предполагаемый </a:t>
            </a:r>
            <a:r>
              <a:rPr lang="ru-RU" sz="2900" b="1" dirty="0" smtClean="0">
                <a:latin typeface="Georgia"/>
                <a:ea typeface="Calibri"/>
                <a:cs typeface="Times New Roman"/>
              </a:rPr>
              <a:t>результат</a:t>
            </a:r>
            <a:endParaRPr lang="ru-RU" sz="2900" dirty="0"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900" dirty="0">
                <a:latin typeface="Georgia"/>
                <a:ea typeface="Calibri"/>
                <a:cs typeface="Times New Roman"/>
              </a:rPr>
              <a:t>Результат деятельности педагогов – систематизация работы по разрабатываемой теме.</a:t>
            </a:r>
            <a:endParaRPr lang="ru-RU" sz="2900" dirty="0"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b="1" dirty="0">
                <a:latin typeface="Georgia"/>
                <a:ea typeface="Calibri"/>
                <a:cs typeface="Times New Roman"/>
              </a:rPr>
              <a:t>Продукты деятельности педагогов.</a:t>
            </a:r>
            <a:endParaRPr lang="ru-RU" sz="2900" b="1" dirty="0"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dirty="0">
                <a:latin typeface="Georgia"/>
                <a:ea typeface="Calibri"/>
                <a:cs typeface="Times New Roman"/>
              </a:rPr>
              <a:t>- перспективный план.</a:t>
            </a:r>
            <a:endParaRPr lang="ru-RU" sz="2900" dirty="0"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dirty="0">
                <a:latin typeface="Georgia"/>
                <a:ea typeface="Calibri"/>
                <a:cs typeface="Times New Roman"/>
              </a:rPr>
              <a:t>- конспекты игр- занятий.</a:t>
            </a:r>
            <a:endParaRPr lang="ru-RU" sz="2900" dirty="0"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dirty="0">
                <a:latin typeface="Georgia"/>
                <a:ea typeface="Calibri"/>
                <a:cs typeface="Times New Roman"/>
              </a:rPr>
              <a:t>- дидактические разработки, учебное пособие.</a:t>
            </a:r>
            <a:endParaRPr lang="ru-RU" sz="2900" dirty="0"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dirty="0" smtClean="0">
                <a:latin typeface="Georgia"/>
                <a:ea typeface="Calibri"/>
                <a:cs typeface="Times New Roman"/>
              </a:rPr>
              <a:t>- картотека </a:t>
            </a:r>
            <a:r>
              <a:rPr lang="ru-RU" sz="2900" dirty="0">
                <a:latin typeface="Georgia"/>
                <a:ea typeface="Calibri"/>
                <a:cs typeface="Times New Roman"/>
              </a:rPr>
              <a:t>игр- </a:t>
            </a:r>
            <a:r>
              <a:rPr lang="ru-RU" sz="2900" dirty="0" err="1">
                <a:latin typeface="Georgia"/>
                <a:ea typeface="Calibri"/>
                <a:cs typeface="Times New Roman"/>
              </a:rPr>
              <a:t>потешек</a:t>
            </a:r>
            <a:r>
              <a:rPr lang="ru-RU" sz="2900" dirty="0">
                <a:latin typeface="Georgia"/>
                <a:ea typeface="Calibri"/>
                <a:cs typeface="Times New Roman"/>
              </a:rPr>
              <a:t> на все случаи жизни</a:t>
            </a:r>
            <a:r>
              <a:rPr lang="ru-RU" sz="2900" dirty="0" smtClean="0">
                <a:latin typeface="Georgia"/>
                <a:ea typeface="Calibri"/>
                <a:cs typeface="Times New Roman"/>
              </a:rPr>
              <a:t>.</a:t>
            </a:r>
            <a:endParaRPr lang="ru-RU" sz="2900" dirty="0" smtClean="0"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900" b="1" dirty="0" smtClean="0">
              <a:latin typeface="Georgia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b="1" dirty="0" smtClean="0">
                <a:latin typeface="Georgia"/>
                <a:ea typeface="Calibri"/>
                <a:cs typeface="Times New Roman"/>
              </a:rPr>
              <a:t>Результат </a:t>
            </a:r>
            <a:r>
              <a:rPr lang="ru-RU" sz="2900" b="1" dirty="0">
                <a:latin typeface="Georgia"/>
                <a:ea typeface="Calibri"/>
                <a:cs typeface="Times New Roman"/>
              </a:rPr>
              <a:t>деятельности </a:t>
            </a:r>
            <a:r>
              <a:rPr lang="ru-RU" sz="2900" b="1" dirty="0" smtClean="0">
                <a:latin typeface="Georgia"/>
                <a:ea typeface="Calibri"/>
                <a:cs typeface="Times New Roman"/>
              </a:rPr>
              <a:t>детей:</a:t>
            </a:r>
            <a:endParaRPr lang="ru-RU" sz="2900" b="1" dirty="0"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dirty="0" smtClean="0">
                <a:latin typeface="Georgia"/>
                <a:ea typeface="Calibri"/>
                <a:cs typeface="Times New Roman"/>
              </a:rPr>
              <a:t>- будут заинтересованно рассматривать иллюстрации; </a:t>
            </a: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dirty="0" smtClean="0">
                <a:latin typeface="Georgia"/>
                <a:ea typeface="Calibri"/>
                <a:cs typeface="Times New Roman"/>
              </a:rPr>
              <a:t>- будут слушать </a:t>
            </a:r>
            <a:r>
              <a:rPr lang="ru-RU" sz="2900" dirty="0">
                <a:latin typeface="Georgia"/>
                <a:ea typeface="Calibri"/>
                <a:cs typeface="Times New Roman"/>
              </a:rPr>
              <a:t>и </a:t>
            </a:r>
            <a:r>
              <a:rPr lang="ru-RU" sz="2900" dirty="0" smtClean="0">
                <a:latin typeface="Georgia"/>
                <a:ea typeface="Calibri"/>
                <a:cs typeface="Times New Roman"/>
              </a:rPr>
              <a:t>проговаривать </a:t>
            </a:r>
            <a:r>
              <a:rPr lang="ru-RU" sz="2900" dirty="0" err="1">
                <a:latin typeface="Georgia"/>
                <a:ea typeface="Calibri"/>
                <a:cs typeface="Times New Roman"/>
              </a:rPr>
              <a:t>потешки</a:t>
            </a:r>
            <a:r>
              <a:rPr lang="ru-RU" sz="2900" dirty="0">
                <a:latin typeface="Georgia"/>
                <a:ea typeface="Calibri"/>
                <a:cs typeface="Times New Roman"/>
              </a:rPr>
              <a:t> и стихи за </a:t>
            </a:r>
            <a:r>
              <a:rPr lang="ru-RU" sz="2900" dirty="0" smtClean="0">
                <a:latin typeface="Georgia"/>
                <a:ea typeface="Calibri"/>
                <a:cs typeface="Times New Roman"/>
              </a:rPr>
              <a:t>взрослыми; </a:t>
            </a: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dirty="0" smtClean="0">
                <a:latin typeface="Georgia"/>
                <a:ea typeface="Calibri"/>
                <a:cs typeface="Times New Roman"/>
              </a:rPr>
              <a:t>- Будут  активно участвовать </a:t>
            </a:r>
            <a:r>
              <a:rPr lang="ru-RU" sz="2900" dirty="0">
                <a:latin typeface="Georgia"/>
                <a:ea typeface="Calibri"/>
                <a:cs typeface="Times New Roman"/>
              </a:rPr>
              <a:t>в играх- занятиях по развитию </a:t>
            </a:r>
            <a:r>
              <a:rPr lang="ru-RU" sz="2900" dirty="0" smtClean="0">
                <a:latin typeface="Georgia"/>
                <a:ea typeface="Calibri"/>
                <a:cs typeface="Times New Roman"/>
              </a:rPr>
              <a:t>речи; </a:t>
            </a: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dirty="0" smtClean="0">
                <a:latin typeface="Georgia"/>
                <a:ea typeface="Calibri"/>
                <a:cs typeface="Times New Roman"/>
              </a:rPr>
              <a:t>- более </a:t>
            </a:r>
            <a:r>
              <a:rPr lang="ru-RU" sz="2900" dirty="0">
                <a:latin typeface="Georgia"/>
                <a:ea typeface="Calibri"/>
                <a:cs typeface="Times New Roman"/>
              </a:rPr>
              <a:t>мягко </a:t>
            </a:r>
            <a:r>
              <a:rPr lang="ru-RU" sz="2900" dirty="0" smtClean="0">
                <a:latin typeface="Georgia"/>
                <a:ea typeface="Calibri"/>
                <a:cs typeface="Times New Roman"/>
              </a:rPr>
              <a:t> адаптируются </a:t>
            </a:r>
            <a:r>
              <a:rPr lang="ru-RU" sz="2900" dirty="0">
                <a:latin typeface="Georgia"/>
                <a:ea typeface="Calibri"/>
                <a:cs typeface="Times New Roman"/>
              </a:rPr>
              <a:t>к детскому </a:t>
            </a:r>
            <a:r>
              <a:rPr lang="ru-RU" sz="2900" dirty="0" smtClean="0">
                <a:latin typeface="Georgia"/>
                <a:ea typeface="Calibri"/>
                <a:cs typeface="Times New Roman"/>
              </a:rPr>
              <a:t>саду; </a:t>
            </a: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dirty="0" smtClean="0">
                <a:latin typeface="Georgia"/>
                <a:ea typeface="Calibri"/>
                <a:cs typeface="Times New Roman"/>
              </a:rPr>
              <a:t>- будут  </a:t>
            </a:r>
            <a:r>
              <a:rPr lang="ru-RU" sz="2900" dirty="0">
                <a:latin typeface="Georgia"/>
                <a:ea typeface="Calibri"/>
                <a:cs typeface="Times New Roman"/>
              </a:rPr>
              <a:t>доброжелательны по отношению к сверстникам и </a:t>
            </a:r>
            <a:r>
              <a:rPr lang="ru-RU" sz="2900" dirty="0" smtClean="0">
                <a:latin typeface="Georgia"/>
                <a:ea typeface="Calibri"/>
                <a:cs typeface="Times New Roman"/>
              </a:rPr>
              <a:t>взрослым;</a:t>
            </a: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dirty="0" smtClean="0">
                <a:latin typeface="Georgia"/>
                <a:ea typeface="Calibri"/>
                <a:cs typeface="Times New Roman"/>
              </a:rPr>
              <a:t> - будут более подвижны</a:t>
            </a:r>
            <a:r>
              <a:rPr lang="ru-RU" sz="2900" dirty="0">
                <a:latin typeface="Georgia"/>
                <a:ea typeface="Calibri"/>
                <a:cs typeface="Times New Roman"/>
              </a:rPr>
              <a:t>, раскрепощены, </a:t>
            </a:r>
            <a:r>
              <a:rPr lang="ru-RU" sz="2900" dirty="0" smtClean="0">
                <a:latin typeface="Georgia"/>
                <a:ea typeface="Calibri"/>
                <a:cs typeface="Times New Roman"/>
              </a:rPr>
              <a:t>сформируются простейшие </a:t>
            </a:r>
            <a:r>
              <a:rPr lang="ru-RU" sz="2900" dirty="0">
                <a:latin typeface="Georgia"/>
                <a:ea typeface="Calibri"/>
                <a:cs typeface="Times New Roman"/>
              </a:rPr>
              <a:t>КГН. </a:t>
            </a:r>
            <a:endParaRPr lang="ru-RU" sz="2900" dirty="0">
              <a:ea typeface="Calibri"/>
              <a:cs typeface="Times New Roman"/>
            </a:endParaRPr>
          </a:p>
          <a:p>
            <a:pPr marL="114300" indent="0">
              <a:buNone/>
            </a:pP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8204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003232" cy="4800600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latin typeface="Georgia"/>
                <a:ea typeface="Calibri"/>
                <a:cs typeface="Times New Roman"/>
              </a:rPr>
              <a:t>Реализация проекта.</a:t>
            </a:r>
            <a:endParaRPr lang="ru-RU" sz="2000" dirty="0"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Georgia"/>
                <a:ea typeface="Calibri"/>
                <a:cs typeface="Times New Roman"/>
              </a:rPr>
              <a:t>Для удобства реализации проекта, планирования работы, контроля и самоконтроля, анализа и рефлексии весь материал для ознакомления был разделен на 4 блока. </a:t>
            </a:r>
            <a:endParaRPr lang="ru-RU" sz="2000" dirty="0"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latin typeface="Georgia"/>
                <a:ea typeface="Calibri"/>
                <a:cs typeface="Times New Roman"/>
              </a:rPr>
              <a:t>Тема 1 блока</a:t>
            </a:r>
            <a:r>
              <a:rPr lang="ru-RU" sz="2400" dirty="0">
                <a:latin typeface="Georgia"/>
                <a:ea typeface="Calibri"/>
                <a:cs typeface="Times New Roman"/>
              </a:rPr>
              <a:t> (сентябрь -  ноябрь): малый фольклор (</a:t>
            </a:r>
            <a:r>
              <a:rPr lang="ru-RU" sz="2400" dirty="0" err="1">
                <a:latin typeface="Georgia"/>
                <a:ea typeface="Calibri"/>
                <a:cs typeface="Times New Roman"/>
              </a:rPr>
              <a:t>потешки</a:t>
            </a:r>
            <a:r>
              <a:rPr lang="ru-RU" sz="2400" dirty="0">
                <a:latin typeface="Georgia"/>
                <a:ea typeface="Calibri"/>
                <a:cs typeface="Times New Roman"/>
              </a:rPr>
              <a:t>)</a:t>
            </a:r>
            <a:endParaRPr lang="ru-RU" sz="2000" dirty="0"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latin typeface="Georgia"/>
                <a:ea typeface="Calibri"/>
                <a:cs typeface="Times New Roman"/>
              </a:rPr>
              <a:t>Тема 2 блока</a:t>
            </a:r>
            <a:r>
              <a:rPr lang="ru-RU" sz="2400" dirty="0">
                <a:latin typeface="Georgia"/>
                <a:ea typeface="Calibri"/>
                <a:cs typeface="Times New Roman"/>
              </a:rPr>
              <a:t> (декабрь– февраль): малый фольклор (сказки)</a:t>
            </a:r>
            <a:endParaRPr lang="ru-RU" sz="2000" dirty="0"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latin typeface="Georgia"/>
                <a:ea typeface="Calibri"/>
                <a:cs typeface="Times New Roman"/>
              </a:rPr>
              <a:t>Тема 3 блока</a:t>
            </a:r>
            <a:r>
              <a:rPr lang="ru-RU" sz="2400" dirty="0">
                <a:latin typeface="Georgia"/>
                <a:ea typeface="Calibri"/>
                <a:cs typeface="Times New Roman"/>
              </a:rPr>
              <a:t> (март - апрель):	русский народный фольклор</a:t>
            </a:r>
            <a:endParaRPr lang="ru-RU" sz="2000" dirty="0"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latin typeface="Georgia"/>
                <a:ea typeface="Calibri"/>
                <a:cs typeface="Times New Roman"/>
              </a:rPr>
              <a:t>Тема 4 блока</a:t>
            </a:r>
            <a:r>
              <a:rPr lang="ru-RU" sz="2400" dirty="0">
                <a:latin typeface="Georgia"/>
                <a:ea typeface="Calibri"/>
                <a:cs typeface="Times New Roman"/>
              </a:rPr>
              <a:t> (май): фольклор народов мира</a:t>
            </a:r>
            <a:endParaRPr lang="ru-RU" sz="2000" dirty="0">
              <a:ea typeface="Calibri"/>
              <a:cs typeface="Times New Roman"/>
            </a:endParaRP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6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121"/>
            <a:ext cx="7931224" cy="706090"/>
          </a:xfrm>
        </p:spPr>
        <p:txBody>
          <a:bodyPr/>
          <a:lstStyle/>
          <a:p>
            <a:r>
              <a:rPr lang="ru-RU" sz="2800" b="1" dirty="0" smtClean="0"/>
              <a:t>Создание предметно-развивающей среды</a:t>
            </a:r>
            <a:endParaRPr lang="ru-RU" sz="2800" b="1" dirty="0"/>
          </a:p>
        </p:txBody>
      </p:sp>
      <p:pic>
        <p:nvPicPr>
          <p:cNvPr id="1026" name="Picture 2" descr="&amp;Ocy;&amp;tcy; &amp;kcy;&amp;ocy;&amp;scy;&amp;tcy;&amp;rcy;&amp;acy; &amp;dcy;&amp;ocy; &amp;kcy;&amp;ocy;&amp;tcy;&amp;lcy;&amp;acy; &quot; MYBABBIE.RU - &amp;ocy;&amp;ncy;&amp;lcy;&amp;acy;&amp;jcy;&amp;ncy; &amp;zhcy;&amp;ucy;&amp;rcy;&amp;ncy;&amp;acy;&amp;lcy; &amp;dcy;&amp;lcy;&amp;yacy; &amp;rcy;&amp;ocy;&amp;dcy;&amp;icy;&amp;tcy;&amp;iecy;&amp;lcy;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0392">
            <a:off x="380095" y="4861067"/>
            <a:ext cx="1392426" cy="1805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Mcy;&amp;Bcy;&amp;Dcy;&amp;Ocy;&amp;Ucy; &quot;&amp;Dcy;&amp;iecy;&amp;tcy;&amp;scy;&amp;kcy;&amp;icy;&amp;jcy; &amp;scy;&amp;acy;&amp;dcy; 12&quot; - &amp;Scy;&amp;tcy;&amp;acy;&amp;tcy;&amp;softcy;&amp;icy; - &amp;Ucy;&amp;pcy;&amp;rcy;&amp;acy;&amp;vcy;&amp;lcy;&amp;iecy;&amp;ncy;&amp;icy;&amp;iecy; &amp;ocy;&amp;bcy;&amp;rcy;&amp;acy;&amp;zcy;&amp;ocy;&amp;vcy;&amp;acy;&amp;ncy;&amp;icy;&amp;y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9" y="764704"/>
            <a:ext cx="3349578" cy="4130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Ucy;&amp;gcy;&amp;ocy;&amp;lcy;&amp;ocy;&amp;kcy; &amp;tcy;&amp;vcy;&amp;ocy;&amp;rcy;&amp;chcy;&amp;iecy;&amp;scy;&amp;tcy;&amp;vcy;&amp;acy; &amp;vcy; 1 &amp;mcy;&amp;lcy;&amp;acy;&amp;dcy;&amp;shcy;&amp;iecy;&amp;jcy; &amp;gcy;&amp;rcy;&amp;ucy;&amp;pcy;&amp;pcy;&amp;iecy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5"/>
          <a:stretch/>
        </p:blipFill>
        <p:spPr bwMode="auto">
          <a:xfrm>
            <a:off x="5718008" y="3815350"/>
            <a:ext cx="3154660" cy="2767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&amp;Kcy;&amp;ucy;&amp;kcy;&amp;ocy;&amp;lcy;&amp;softcy;&amp;ncy;&amp;ycy;&amp;jcy; &amp;tcy;&amp;iecy;&amp;acy;&amp;tcy;&amp;rcy;. 1 &amp;mcy;&amp;lcy;&amp;acy;&amp;dcy;&amp;shcy;&amp;acy;&amp;yacy; &amp;gcy;&amp;rcy;&amp;ucy;&amp;pcy;&amp;pcy;&amp;a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225" y="548680"/>
            <a:ext cx="451867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&amp;Pcy;&amp;ocy;&amp;tcy;&amp;iecy;&amp;shcy;&amp;kcy;&amp;icy; &amp;mcy;&amp;acy;&amp;lcy;&amp;ycy;&amp;shcy;&amp;acy;&amp;m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73" y="5014988"/>
            <a:ext cx="1474375" cy="162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&amp;Ncy;&amp;acy;&amp;bcy;&amp;ocy;&amp;rcy; &amp;kcy;&amp;acy;&amp;ncy;&amp;tscy;&amp;iecy;&amp;lcy;&amp;yacy;&amp;rcy;&amp;scy;&amp;kcy;&amp;icy;&amp;jcy; &amp;Bcy;&amp;acy;&amp;rcy;&amp;bcy;&amp;ocy;&amp;scy;&amp;kcy;&amp;icy;&amp;ncy;&amp;ycy; &quot;&amp;Dcy;&amp;rcy;&amp;ucy;&amp;zhcy;&amp;ocy;&amp;kcy;&quot; Product Page &amp;Kcy;&amp;ucy;&amp;pcy;&amp;icy;&amp;tcy;&amp;softcy; &amp;dcy;&amp;iecy;&amp;shcy;&amp;iecy;&amp;vcy;&amp;ycy;&amp;iecy; &amp;tcy;&amp;ocy;&amp;vcy;&amp;acy;&amp;rcy;&amp;ycy; &amp;scy; &amp;dcy;&amp;ocy;&amp;scy;&amp;tcy;&amp;acy;&amp;vcy;&amp;kcy;&amp;ocy;&amp;jcy; &amp;pcy;&amp;ocy; &amp;Rcy;&amp;ocy;&amp;scy;&amp;scy;&amp;icy;&amp;icy;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2" t="9711" r="11121" b="11148"/>
          <a:stretch/>
        </p:blipFill>
        <p:spPr bwMode="auto">
          <a:xfrm>
            <a:off x="3707904" y="4462877"/>
            <a:ext cx="1714500" cy="212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5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514" y="192267"/>
            <a:ext cx="8064896" cy="3024336"/>
          </a:xfrm>
        </p:spPr>
        <p:txBody>
          <a:bodyPr/>
          <a:lstStyle/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latin typeface="Georgia"/>
                <a:ea typeface="Calibri"/>
                <a:cs typeface="Times New Roman"/>
              </a:rPr>
              <a:t>Формы организации работы с детьми:</a:t>
            </a:r>
            <a:endParaRPr lang="ru-RU" sz="2000" dirty="0">
              <a:ea typeface="Calibri"/>
              <a:cs typeface="Times New Roman"/>
            </a:endParaRP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Georgia"/>
                <a:ea typeface="Calibri"/>
                <a:cs typeface="Times New Roman"/>
              </a:rPr>
              <a:t>- Непосредственно образовательная деятельность</a:t>
            </a:r>
            <a:endParaRPr lang="ru-RU" sz="2000" dirty="0">
              <a:ea typeface="Calibri"/>
              <a:cs typeface="Times New Roman"/>
            </a:endParaRP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Georgia"/>
                <a:ea typeface="Calibri"/>
                <a:cs typeface="Times New Roman"/>
              </a:rPr>
              <a:t>- Специально организованные занятия по фольклору</a:t>
            </a:r>
            <a:endParaRPr lang="ru-RU" sz="2000" dirty="0">
              <a:ea typeface="Calibri"/>
              <a:cs typeface="Times New Roman"/>
            </a:endParaRP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Georgia"/>
                <a:ea typeface="Calibri"/>
                <a:cs typeface="Times New Roman"/>
              </a:rPr>
              <a:t>- Совместная деятельность с детьми (режимные моменты, наблюдения, игра, индивидуальная работа)</a:t>
            </a:r>
            <a:endParaRPr lang="ru-RU" sz="2000" dirty="0">
              <a:ea typeface="Calibri"/>
              <a:cs typeface="Times New Roman"/>
            </a:endParaRP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Georgia"/>
                <a:ea typeface="Calibri"/>
                <a:cs typeface="Times New Roman"/>
              </a:rPr>
              <a:t>- Досуговая деятельность.</a:t>
            </a:r>
            <a:endParaRPr lang="ru-RU" sz="2000" dirty="0">
              <a:ea typeface="Calibri"/>
              <a:cs typeface="Times New Roman"/>
            </a:endParaRP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1"/>
          <a:stretch/>
        </p:blipFill>
        <p:spPr bwMode="auto">
          <a:xfrm>
            <a:off x="4644008" y="3473624"/>
            <a:ext cx="3793410" cy="3010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555\Desktop\2015-04-08\CIMG11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96" y="3559324"/>
            <a:ext cx="3887185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37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7620000" cy="576064"/>
          </a:xfrm>
        </p:spPr>
        <p:txBody>
          <a:bodyPr/>
          <a:lstStyle/>
          <a:p>
            <a:pPr marL="11430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Результаты анализа речевого развития в 1 младшей группе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5703069"/>
              </p:ext>
            </p:extLst>
          </p:nvPr>
        </p:nvGraphicFramePr>
        <p:xfrm>
          <a:off x="395536" y="764704"/>
          <a:ext cx="741682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&amp;pcy;&amp;ocy;&amp;tcy;&amp;iecy;&amp;shcy;&amp;kcy;&amp;icy; &amp;dcy;&amp;lcy;&amp;yacy; &amp;mcy;&amp;acy;&amp;lcy;&amp;ycy;&amp;shcy;&amp;iecy;&amp;jcy; / &amp;Dcy;&amp;iecy;&amp;tcy;&amp;icy; / Pinme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456384" cy="273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44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1226</TotalTime>
  <Words>534</Words>
  <Application>Microsoft Office PowerPoint</Application>
  <PresentationFormat>Экран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Соседство</vt:lpstr>
      <vt:lpstr>Представление опыта работы по проекту: «Ладушки, ладушки мы любим потешки и сказочки!» (в рамках проведения занятия опорной площадки) </vt:lpstr>
      <vt:lpstr>Актуальность темы</vt:lpstr>
      <vt:lpstr>Презентация PowerPoint</vt:lpstr>
      <vt:lpstr>Этапы работы над проектом</vt:lpstr>
      <vt:lpstr>Презентация PowerPoint</vt:lpstr>
      <vt:lpstr>Презентация PowerPoint</vt:lpstr>
      <vt:lpstr>Создание предметно-развивающей среды</vt:lpstr>
      <vt:lpstr>Презентация PowerPoint</vt:lpstr>
      <vt:lpstr>Презентация PowerPoint</vt:lpstr>
      <vt:lpstr>Презентация PowerPoint</vt:lpstr>
      <vt:lpstr>Лепка в 1 младшей группе</vt:lpstr>
      <vt:lpstr>Наше творчество…</vt:lpstr>
      <vt:lpstr>На зарядку-становись!</vt:lpstr>
      <vt:lpstr>Спят усталые детишки…</vt:lpstr>
      <vt:lpstr>Работа с родителями</vt:lpstr>
      <vt:lpstr>Работа с родителями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555</dc:creator>
  <cp:lastModifiedBy>555</cp:lastModifiedBy>
  <cp:revision>77</cp:revision>
  <dcterms:created xsi:type="dcterms:W3CDTF">2015-03-28T12:12:29Z</dcterms:created>
  <dcterms:modified xsi:type="dcterms:W3CDTF">2015-04-09T12:56:13Z</dcterms:modified>
</cp:coreProperties>
</file>