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4"/>
  </p:notesMasterIdLst>
  <p:sldIdLst>
    <p:sldId id="278" r:id="rId2"/>
    <p:sldId id="296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CA5"/>
    <a:srgbClr val="CC0066"/>
    <a:srgbClr val="990033"/>
    <a:srgbClr val="A7052C"/>
    <a:srgbClr val="F2084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1" autoAdjust="0"/>
    <p:restoredTop sz="97944" autoAdjust="0"/>
  </p:normalViewPr>
  <p:slideViewPr>
    <p:cSldViewPr>
      <p:cViewPr>
        <p:scale>
          <a:sx n="70" d="100"/>
          <a:sy n="70" d="100"/>
        </p:scale>
        <p:origin x="-1554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2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55E9D-BD7D-441E-AC9A-C2296F1CD9C6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D5533-BF73-4AF1-9EB4-AD63494C3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958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D5533-BF73-4AF1-9EB4-AD63494C3A4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946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6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B2135-CCAC-4F34-A08F-28604AC7A5E9}" type="datetimeFigureOut">
              <a:rPr lang="ru-RU"/>
              <a:pPr>
                <a:defRPr/>
              </a:pPr>
              <a:t>25.12.2016</a:t>
            </a:fld>
            <a:endParaRPr lang="ru-R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7B7A6-CC2F-4E72-BC2A-F2A1996845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F7B36-21B6-4060-921B-37F27E61F84D}" type="datetimeFigureOut">
              <a:rPr lang="ru-RU"/>
              <a:pPr>
                <a:defRPr/>
              </a:pPr>
              <a:t>25.12.2016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67ABF-B4E9-4CD6-90AC-6278CC857B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7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731520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87557-4C69-4809-A0B9-84D66B02BE42}" type="datetimeFigureOut">
              <a:rPr lang="ru-RU"/>
              <a:pPr>
                <a:defRPr/>
              </a:pPr>
              <a:t>25.12.2016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6B18E-F1B4-4F59-9D84-FA8EE5A1C5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DF31C-B80E-4CEB-85C4-88C33C511EF1}" type="datetimeFigureOut">
              <a:rPr lang="ru-RU"/>
              <a:pPr>
                <a:defRPr/>
              </a:pPr>
              <a:t>25.12.2016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4494F-6B41-4759-AE66-C65D3E8A64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7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2"/>
            <a:ext cx="5970495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B1E1A-8719-4D3B-B4EE-6E34EBBA1F92}" type="datetimeFigureOut">
              <a:rPr lang="ru-RU"/>
              <a:pPr>
                <a:defRPr/>
              </a:pPr>
              <a:t>25.12.2016</a:t>
            </a:fld>
            <a:endParaRPr lang="ru-R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952C5-D0BF-493D-92CC-518B2E4A5E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BA379-7228-472A-B003-A0575891932D}" type="datetimeFigureOut">
              <a:rPr lang="ru-RU"/>
              <a:pPr>
                <a:defRPr/>
              </a:pPr>
              <a:t>25.12.2016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D52D5-6575-4FAA-906A-694E6B2CB8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1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9B3D9-E8C3-41AC-9AFB-9C194CC8EB1D}" type="datetimeFigureOut">
              <a:rPr lang="ru-RU"/>
              <a:pPr>
                <a:defRPr/>
              </a:pPr>
              <a:t>25.12.2016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919E6-783F-448D-B8FB-058E6DBB05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1DC31-CCFE-4E62-8105-BC6F54FEA495}" type="datetimeFigureOut">
              <a:rPr lang="ru-RU"/>
              <a:pPr>
                <a:defRPr/>
              </a:pPr>
              <a:t>25.12.2016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AD022-AAF8-4D7E-84D1-F10B962A42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F8CB8-0ED0-4196-AD47-ABBE60641AC5}" type="datetimeFigureOut">
              <a:rPr lang="ru-RU"/>
              <a:pPr>
                <a:defRPr/>
              </a:pPr>
              <a:t>25.12.2016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4E65C-4E83-4FEB-A1D1-AC25EE7ECD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1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16EB1-99B0-4B52-ADB3-A5CB64E90119}" type="datetimeFigureOut">
              <a:rPr lang="ru-RU"/>
              <a:pPr>
                <a:defRPr/>
              </a:pPr>
              <a:t>25.12.2016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9B78F-979A-4214-8673-8CD8F4CD98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9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45CBA-70F2-41C9-817C-3415E675D0F0}" type="datetimeFigureOut">
              <a:rPr lang="ru-RU"/>
              <a:pPr>
                <a:defRPr/>
              </a:pPr>
              <a:t>25.12.2016</a:t>
            </a:fld>
            <a:endParaRPr lang="ru-RU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D2514-B8AD-468F-BD23-D47FEA24DB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6000" r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29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2818" y="4371975"/>
            <a:ext cx="6512983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2235"/>
            <a:ext cx="6400800" cy="3474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1"/>
            <a:ext cx="2514600" cy="3655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B8C49A-5AD8-424E-9D1A-668641BCDA65}" type="datetimeFigureOut">
              <a:rPr lang="ru-RU"/>
              <a:pPr>
                <a:defRPr/>
              </a:pPr>
              <a:t>25.12.2016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1"/>
            <a:ext cx="3352800" cy="3655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1"/>
            <a:ext cx="1828800" cy="3655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F58C09-2F81-42BF-9EB1-F01D811F3A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1" r:id="rId2"/>
    <p:sldLayoutId id="2147484393" r:id="rId3"/>
    <p:sldLayoutId id="2147484390" r:id="rId4"/>
    <p:sldLayoutId id="2147484389" r:id="rId5"/>
    <p:sldLayoutId id="2147484388" r:id="rId6"/>
    <p:sldLayoutId id="2147484387" r:id="rId7"/>
    <p:sldLayoutId id="2147484386" r:id="rId8"/>
    <p:sldLayoutId id="2147484394" r:id="rId9"/>
    <p:sldLayoutId id="2147484385" r:id="rId10"/>
    <p:sldLayoutId id="2147484384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dc27novoch@mail.ru" TargetMode="External"/><Relationship Id="rId5" Type="http://schemas.openxmlformats.org/officeDocument/2006/relationships/hyperlink" Target="tel://8(86352)29-67-06/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11"/>
          <p:cNvSpPr txBox="1">
            <a:spLocks noChangeArrowheads="1"/>
          </p:cNvSpPr>
          <p:nvPr/>
        </p:nvSpPr>
        <p:spPr bwMode="auto">
          <a:xfrm>
            <a:off x="2483769" y="75861"/>
            <a:ext cx="6984776" cy="119675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ru-RU" sz="1600" b="1" dirty="0">
                <a:solidFill>
                  <a:srgbClr val="CC0066"/>
                </a:solidFill>
                <a:latin typeface="Georgia" panose="02040502050405020303" pitchFamily="18" charset="0"/>
                <a:cs typeface="Arial" charset="0"/>
              </a:rPr>
              <a:t>Управление  образования  </a:t>
            </a:r>
          </a:p>
          <a:p>
            <a:pPr algn="ctr"/>
            <a:r>
              <a:rPr lang="ru-RU" sz="1600" b="1" dirty="0">
                <a:solidFill>
                  <a:srgbClr val="CC0066"/>
                </a:solidFill>
                <a:latin typeface="Georgia" panose="02040502050405020303" pitchFamily="18" charset="0"/>
                <a:cs typeface="Arial" charset="0"/>
              </a:rPr>
              <a:t>Администрации города  Новочеркасска</a:t>
            </a:r>
          </a:p>
          <a:p>
            <a:pPr algn="ctr"/>
            <a:r>
              <a:rPr lang="ru-RU" sz="1600" b="1" dirty="0" smtClean="0">
                <a:solidFill>
                  <a:srgbClr val="CC0066"/>
                </a:solidFill>
                <a:latin typeface="Georgia" panose="02040502050405020303" pitchFamily="18" charset="0"/>
                <a:cs typeface="Arial" charset="0"/>
              </a:rPr>
              <a:t> </a:t>
            </a:r>
            <a:r>
              <a:rPr lang="ru-RU" b="1" dirty="0" smtClean="0">
                <a:solidFill>
                  <a:srgbClr val="CC0066"/>
                </a:solidFill>
                <a:latin typeface="Georgia" panose="02040502050405020303" pitchFamily="18" charset="0"/>
                <a:cs typeface="Arial" charset="0"/>
              </a:rPr>
              <a:t>Муниципальное бюджетное дошкольное образовательное учреждение детский сад №27</a:t>
            </a:r>
            <a:endParaRPr lang="ru-RU" b="1" dirty="0">
              <a:solidFill>
                <a:srgbClr val="CC0066"/>
              </a:solidFill>
              <a:latin typeface="Georgia" panose="02040502050405020303" pitchFamily="18" charset="0"/>
              <a:cs typeface="Arial" charset="0"/>
            </a:endParaRPr>
          </a:p>
        </p:txBody>
      </p:sp>
      <p:pic>
        <p:nvPicPr>
          <p:cNvPr id="1026" name="Picture 2" descr="D:\фото 27\фасад и весна около сада\CIMG414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593" y="75861"/>
            <a:ext cx="2897278" cy="2420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gart27.npi-tu.ru/assets/images/blue-flow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147" y="2208278"/>
            <a:ext cx="3129728" cy="6480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094" y="5713501"/>
            <a:ext cx="6126448" cy="1138773"/>
          </a:xfrm>
          <a:prstGeom prst="rect">
            <a:avLst/>
          </a:prstGeom>
          <a:ln>
            <a:solidFill>
              <a:srgbClr val="99003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20840"/>
                </a:solidFill>
                <a:latin typeface="Georgia" panose="02040502050405020303" pitchFamily="18" charset="0"/>
              </a:rPr>
              <a:t>Адрес:</a:t>
            </a:r>
            <a:r>
              <a:rPr lang="ru-RU" sz="1600" b="1" dirty="0">
                <a:solidFill>
                  <a:srgbClr val="F20840"/>
                </a:solidFill>
                <a:latin typeface="Georgia" panose="02040502050405020303" pitchFamily="18" charset="0"/>
              </a:rPr>
              <a:t> </a:t>
            </a:r>
            <a:r>
              <a:rPr lang="ru-RU" sz="1600" b="1" dirty="0" smtClean="0">
                <a:solidFill>
                  <a:srgbClr val="F20840"/>
                </a:solidFill>
                <a:latin typeface="Georgia" panose="02040502050405020303" pitchFamily="18" charset="0"/>
              </a:rPr>
              <a:t> 346416 </a:t>
            </a:r>
            <a:r>
              <a:rPr lang="ru-RU" sz="1600" b="1" dirty="0">
                <a:solidFill>
                  <a:srgbClr val="F20840"/>
                </a:solidFill>
                <a:latin typeface="Georgia" panose="02040502050405020303" pitchFamily="18" charset="0"/>
              </a:rPr>
              <a:t>, Ростовская область </a:t>
            </a:r>
            <a:r>
              <a:rPr lang="ru-RU" sz="1600" b="1" dirty="0" smtClean="0">
                <a:solidFill>
                  <a:srgbClr val="F20840"/>
                </a:solidFill>
                <a:latin typeface="Georgia" panose="02040502050405020303" pitchFamily="18" charset="0"/>
              </a:rPr>
              <a:t>г</a:t>
            </a:r>
            <a:r>
              <a:rPr lang="ru-RU" sz="1600" b="1" dirty="0">
                <a:solidFill>
                  <a:srgbClr val="F20840"/>
                </a:solidFill>
                <a:latin typeface="Georgia" panose="02040502050405020303" pitchFamily="18" charset="0"/>
              </a:rPr>
              <a:t>. </a:t>
            </a:r>
            <a:r>
              <a:rPr lang="ru-RU" sz="1600" b="1" dirty="0" smtClean="0">
                <a:solidFill>
                  <a:srgbClr val="F20840"/>
                </a:solidFill>
                <a:latin typeface="Georgia" panose="02040502050405020303" pitchFamily="18" charset="0"/>
              </a:rPr>
              <a:t>Новочеркасск, ул</a:t>
            </a:r>
            <a:r>
              <a:rPr lang="ru-RU" sz="1600" b="1" dirty="0">
                <a:solidFill>
                  <a:srgbClr val="F20840"/>
                </a:solidFill>
                <a:latin typeface="Georgia" panose="02040502050405020303" pitchFamily="18" charset="0"/>
              </a:rPr>
              <a:t>. </a:t>
            </a:r>
            <a:r>
              <a:rPr lang="ru-RU" sz="1600" b="1" dirty="0" smtClean="0">
                <a:solidFill>
                  <a:srgbClr val="F20840"/>
                </a:solidFill>
                <a:latin typeface="Georgia" panose="02040502050405020303" pitchFamily="18" charset="0"/>
              </a:rPr>
              <a:t>Солнечная, д. 3а</a:t>
            </a:r>
            <a:r>
              <a:rPr lang="ru-RU" sz="1600" dirty="0"/>
              <a:t> </a:t>
            </a:r>
            <a:endParaRPr lang="ru-RU" sz="1600" dirty="0" smtClean="0"/>
          </a:p>
          <a:p>
            <a:r>
              <a:rPr lang="ru-RU" sz="1600" b="1" dirty="0" smtClean="0">
                <a:solidFill>
                  <a:srgbClr val="F20840"/>
                </a:solidFill>
                <a:latin typeface="Georgia" panose="02040502050405020303" pitchFamily="18" charset="0"/>
              </a:rPr>
              <a:t>тел</a:t>
            </a:r>
            <a:r>
              <a:rPr lang="ru-RU" sz="1600" b="1" dirty="0">
                <a:solidFill>
                  <a:srgbClr val="F20840"/>
                </a:solidFill>
                <a:latin typeface="Georgia" panose="02040502050405020303" pitchFamily="18" charset="0"/>
              </a:rPr>
              <a:t>.: </a:t>
            </a:r>
            <a:r>
              <a:rPr lang="ru-RU" sz="1600" b="1" dirty="0" smtClean="0">
                <a:solidFill>
                  <a:schemeClr val="tx2"/>
                </a:solidFill>
                <a:latin typeface="Georgia" panose="02040502050405020303" pitchFamily="18" charset="0"/>
                <a:hlinkClick r:id="rId5" tooltip="Позвонить"/>
              </a:rPr>
              <a:t>8(8635)29-67-06</a:t>
            </a:r>
            <a:r>
              <a:rPr lang="ru-RU" sz="1600" b="1" dirty="0" smtClean="0">
                <a:solidFill>
                  <a:srgbClr val="F20840"/>
                </a:solidFill>
                <a:latin typeface="Georgia" panose="02040502050405020303" pitchFamily="18" charset="0"/>
              </a:rPr>
              <a:t>  </a:t>
            </a:r>
            <a:r>
              <a:rPr lang="ru-RU" sz="1600" b="1" dirty="0" smtClean="0">
                <a:solidFill>
                  <a:srgbClr val="F20840"/>
                </a:solidFill>
                <a:latin typeface="Georgia" panose="02040502050405020303" pitchFamily="18" charset="0"/>
              </a:rPr>
              <a:t>       </a:t>
            </a:r>
            <a:r>
              <a:rPr lang="en-US" sz="1600" b="1" dirty="0" smtClean="0">
                <a:solidFill>
                  <a:srgbClr val="F20840"/>
                </a:solidFill>
                <a:latin typeface="Georgia" panose="02040502050405020303" pitchFamily="18" charset="0"/>
              </a:rPr>
              <a:t>Email</a:t>
            </a:r>
            <a:r>
              <a:rPr lang="en-US" sz="1600" b="1" dirty="0">
                <a:solidFill>
                  <a:srgbClr val="F20840"/>
                </a:solidFill>
                <a:latin typeface="Georgia" panose="02040502050405020303" pitchFamily="18" charset="0"/>
              </a:rPr>
              <a:t>: </a:t>
            </a:r>
            <a:r>
              <a:rPr lang="en-US" sz="1600" b="1" dirty="0" smtClean="0">
                <a:solidFill>
                  <a:schemeClr val="tx2"/>
                </a:solidFill>
                <a:latin typeface="Georgia" panose="02040502050405020303" pitchFamily="18" charset="0"/>
                <a:hlinkClick r:id="rId6" tooltip="Написать письмо"/>
              </a:rPr>
              <a:t>dc27novoch@m</a:t>
            </a:r>
            <a:r>
              <a:rPr lang="en-US" b="1" dirty="0" smtClean="0">
                <a:solidFill>
                  <a:schemeClr val="tx2"/>
                </a:solidFill>
                <a:latin typeface="Georgia" panose="02040502050405020303" pitchFamily="18" charset="0"/>
                <a:hlinkClick r:id="rId6" tooltip="Написать письмо"/>
              </a:rPr>
              <a:t>ail.ru</a:t>
            </a:r>
            <a:endParaRPr lang="ru-RU" b="1" dirty="0" smtClean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r>
              <a:rPr lang="ru-RU" sz="1600" b="1" dirty="0" smtClean="0">
                <a:solidFill>
                  <a:srgbClr val="F20840"/>
                </a:solidFill>
                <a:latin typeface="Georgia" panose="02040502050405020303" pitchFamily="18" charset="0"/>
              </a:rPr>
              <a:t>Адрес сайта: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http://gart27.npi-tu.ru</a:t>
            </a:r>
            <a:r>
              <a:rPr lang="en-US" sz="1600" b="1" dirty="0">
                <a:solidFill>
                  <a:srgbClr val="077CA5"/>
                </a:solidFill>
                <a:latin typeface="Georgia" panose="02040502050405020303" pitchFamily="18" charset="0"/>
              </a:rPr>
              <a:t>/</a:t>
            </a:r>
            <a:endParaRPr lang="ru-RU" sz="1600" b="1" dirty="0">
              <a:solidFill>
                <a:srgbClr val="077CA5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65581" y="2627748"/>
            <a:ext cx="5760640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Georgia"/>
                <a:ea typeface="Calibri"/>
                <a:cs typeface="Times New Roman"/>
              </a:rPr>
              <a:t>С 2015 года МБДОУ детский сад №27 является </a:t>
            </a:r>
            <a:r>
              <a:rPr lang="ru-RU" sz="1600" b="1" dirty="0">
                <a:latin typeface="Georgia"/>
                <a:ea typeface="Calibri"/>
                <a:cs typeface="Times New Roman"/>
              </a:rPr>
              <a:t>областной инновационной площадкой </a:t>
            </a:r>
            <a:r>
              <a:rPr lang="ru-RU" sz="1600" dirty="0">
                <a:latin typeface="Georgia"/>
                <a:ea typeface="Calibri"/>
                <a:cs typeface="Times New Roman"/>
              </a:rPr>
              <a:t>по теме</a:t>
            </a:r>
            <a:r>
              <a:rPr lang="ru-RU" sz="1600" dirty="0">
                <a:latin typeface="Times New Roman"/>
                <a:ea typeface="Times New Roman"/>
              </a:rPr>
              <a:t>: «</a:t>
            </a:r>
            <a:r>
              <a:rPr lang="ru-RU" sz="1600" dirty="0">
                <a:latin typeface="Georgia"/>
                <a:ea typeface="Times New Roman"/>
              </a:rPr>
              <a:t>Создание условий для приобщения детей к социокультурным нормам, традициям семьи, общества и государства посредством казачьей народной педагогики».</a:t>
            </a:r>
            <a:r>
              <a:rPr lang="ru-RU" sz="1600" dirty="0">
                <a:latin typeface="Times New Roman"/>
                <a:ea typeface="Times New Roman"/>
              </a:rPr>
              <a:t> </a:t>
            </a:r>
            <a:endParaRPr lang="ru-RU" sz="1600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latin typeface="Georgia"/>
                <a:ea typeface="Times New Roman"/>
              </a:rPr>
              <a:t>Муниципальной </a:t>
            </a:r>
            <a:r>
              <a:rPr lang="ru-RU" sz="1600" b="1" dirty="0">
                <a:latin typeface="Georgia"/>
                <a:ea typeface="Times New Roman"/>
              </a:rPr>
              <a:t>опорной площадкой</a:t>
            </a:r>
            <a:r>
              <a:rPr lang="ru-RU" sz="1600" dirty="0">
                <a:latin typeface="Georgia"/>
                <a:ea typeface="Times New Roman"/>
              </a:rPr>
              <a:t> для педагогов города по теме: «Приобщение детей  к истории и культуре родного края в процессе реализации программы «В краю Тихого Дона» </a:t>
            </a:r>
            <a:r>
              <a:rPr lang="ru-RU" sz="1600" dirty="0" smtClean="0">
                <a:latin typeface="Georgia"/>
                <a:ea typeface="Times New Roman"/>
              </a:rPr>
              <a:t>с 2014 года 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73085" y="1267698"/>
            <a:ext cx="5970915" cy="1354217"/>
          </a:xfrm>
          <a:prstGeom prst="rect">
            <a:avLst/>
          </a:prstGeom>
          <a:ln>
            <a:solidFill>
              <a:srgbClr val="A7052C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1600" dirty="0" smtClean="0">
                <a:solidFill>
                  <a:prstClr val="black"/>
                </a:solidFill>
                <a:latin typeface="Georgia"/>
                <a:ea typeface="Calibri"/>
                <a:cs typeface="Times New Roman"/>
              </a:rPr>
              <a:t>Присвоен областной статус </a:t>
            </a:r>
            <a:r>
              <a:rPr lang="ru-RU" dirty="0">
                <a:solidFill>
                  <a:prstClr val="black"/>
                </a:solidFill>
                <a:latin typeface="Georgia"/>
                <a:ea typeface="Calibri"/>
                <a:cs typeface="Times New Roman"/>
              </a:rPr>
              <a:t>«</a:t>
            </a:r>
            <a:r>
              <a:rPr lang="ru-RU" dirty="0" smtClean="0">
                <a:solidFill>
                  <a:prstClr val="black"/>
                </a:solidFill>
                <a:latin typeface="Georgia"/>
                <a:ea typeface="Calibri"/>
                <a:cs typeface="Times New Roman"/>
              </a:rPr>
              <a:t>Казачий»</a:t>
            </a:r>
            <a:endParaRPr lang="ru-RU" dirty="0">
              <a:solidFill>
                <a:prstClr val="black"/>
              </a:solidFill>
            </a:endParaRPr>
          </a:p>
          <a:p>
            <a:pPr algn="ctr">
              <a:spcAft>
                <a:spcPts val="0"/>
              </a:spcAft>
            </a:pPr>
            <a:r>
              <a:rPr lang="ru-RU" sz="1600" dirty="0" smtClean="0">
                <a:latin typeface="Georgia"/>
                <a:ea typeface="Calibri"/>
                <a:cs typeface="Times New Roman"/>
              </a:rPr>
              <a:t>Министерство </a:t>
            </a:r>
            <a:r>
              <a:rPr lang="ru-RU" sz="1600" dirty="0">
                <a:latin typeface="Georgia"/>
                <a:ea typeface="Calibri"/>
                <a:cs typeface="Times New Roman"/>
              </a:rPr>
              <a:t>общего и профессионального образования Ростовской области</a:t>
            </a: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600" dirty="0">
                <a:latin typeface="Georgia"/>
                <a:ea typeface="Calibri"/>
                <a:cs typeface="Times New Roman"/>
              </a:rPr>
              <a:t>Войсковое казачье общество «</a:t>
            </a:r>
            <a:r>
              <a:rPr lang="ru-RU" sz="1600" dirty="0" err="1">
                <a:latin typeface="Georgia"/>
                <a:ea typeface="Calibri"/>
                <a:cs typeface="Times New Roman"/>
              </a:rPr>
              <a:t>Всевеликое</a:t>
            </a:r>
            <a:r>
              <a:rPr lang="ru-RU" sz="1600" dirty="0">
                <a:latin typeface="Georgia"/>
                <a:ea typeface="Calibri"/>
                <a:cs typeface="Times New Roman"/>
              </a:rPr>
              <a:t> войско Донское</a:t>
            </a:r>
            <a:r>
              <a:rPr lang="ru-RU" sz="1600" dirty="0" smtClean="0">
                <a:latin typeface="Georgia"/>
                <a:ea typeface="Calibri"/>
                <a:cs typeface="Times New Roman"/>
              </a:rPr>
              <a:t>»  </a:t>
            </a:r>
          </a:p>
          <a:p>
            <a:pPr algn="ctr">
              <a:spcAft>
                <a:spcPts val="0"/>
              </a:spcAft>
            </a:pPr>
            <a:r>
              <a:rPr lang="ru-RU" sz="1600" dirty="0" smtClean="0">
                <a:latin typeface="Georgia"/>
                <a:ea typeface="Calibri"/>
                <a:cs typeface="Times New Roman"/>
              </a:rPr>
              <a:t>Приказ</a:t>
            </a:r>
            <a:r>
              <a:rPr lang="ru-RU" sz="1600" dirty="0">
                <a:latin typeface="Georgia"/>
                <a:ea typeface="Calibri"/>
                <a:cs typeface="Times New Roman"/>
              </a:rPr>
              <a:t>№1070 от 23.05.2006г</a:t>
            </a:r>
            <a:r>
              <a:rPr lang="ru-RU" sz="1600" dirty="0" smtClean="0">
                <a:latin typeface="Georgia"/>
                <a:ea typeface="Calibri"/>
                <a:cs typeface="Times New Roman"/>
              </a:rPr>
              <a:t>.</a:t>
            </a:r>
            <a:endParaRPr lang="ru-RU" sz="1600" dirty="0">
              <a:latin typeface="Calibri"/>
              <a:ea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3666" y="4797688"/>
            <a:ext cx="271260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C0066"/>
                </a:solidFill>
                <a:latin typeface="Georgia" panose="02040502050405020303" pitchFamily="18" charset="0"/>
              </a:rPr>
              <a:t>Заведующий МБДОУ </a:t>
            </a:r>
            <a:r>
              <a:rPr lang="ru-RU" sz="1400" b="1" dirty="0">
                <a:solidFill>
                  <a:srgbClr val="CC0066"/>
                </a:solidFill>
                <a:latin typeface="Georgia" panose="02040502050405020303" pitchFamily="18" charset="0"/>
              </a:rPr>
              <a:t>№</a:t>
            </a:r>
            <a:r>
              <a:rPr lang="ru-RU" sz="1400" b="1" dirty="0" smtClean="0">
                <a:solidFill>
                  <a:srgbClr val="CC0066"/>
                </a:solidFill>
                <a:latin typeface="Georgia" panose="02040502050405020303" pitchFamily="18" charset="0"/>
              </a:rPr>
              <a:t>27</a:t>
            </a:r>
          </a:p>
          <a:p>
            <a:pPr algn="ctr"/>
            <a:r>
              <a:rPr lang="ru-RU" sz="1400" b="1" dirty="0" smtClean="0">
                <a:solidFill>
                  <a:srgbClr val="CC0066"/>
                </a:solidFill>
                <a:latin typeface="Georgia" panose="02040502050405020303" pitchFamily="18" charset="0"/>
              </a:rPr>
              <a:t>Склярова  </a:t>
            </a:r>
          </a:p>
          <a:p>
            <a:pPr algn="ctr"/>
            <a:r>
              <a:rPr lang="ru-RU" sz="1400" b="1" dirty="0" smtClean="0">
                <a:solidFill>
                  <a:srgbClr val="CC0066"/>
                </a:solidFill>
                <a:latin typeface="Georgia" panose="02040502050405020303" pitchFamily="18" charset="0"/>
              </a:rPr>
              <a:t>Валентина  Даниловна</a:t>
            </a:r>
            <a:endParaRPr lang="ru-RU" sz="1400" b="1" dirty="0">
              <a:solidFill>
                <a:srgbClr val="CC0066"/>
              </a:solidFill>
              <a:latin typeface="Georgia" panose="02040502050405020303" pitchFamily="18" charset="0"/>
            </a:endParaRPr>
          </a:p>
        </p:txBody>
      </p:sp>
      <p:pic>
        <p:nvPicPr>
          <p:cNvPr id="1030" name="Picture 6" descr="http://gart27.npi-tu.ru/assets/images/director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95" y="2825945"/>
            <a:ext cx="1348055" cy="19717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.mycdn.me/image?t=35&amp;bid=849133889808&amp;id=849133889808&amp;plc=WEB&amp;tkn=*oi1UrllfQHnEitz_xDvtGqzsbo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013176"/>
            <a:ext cx="2592289" cy="18285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5017" y="2836835"/>
            <a:ext cx="2368415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prstClr val="black"/>
                </a:solidFill>
              </a:rPr>
              <a:t>Занятия по подготовке к  обучению грамоте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676" y="4771333"/>
            <a:ext cx="2387761" cy="1016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prstClr val="black"/>
                </a:solidFill>
              </a:rPr>
              <a:t>Занятия с учителем-логопедом и педагогом -психологом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908" y="920985"/>
            <a:ext cx="2367524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prstClr val="black"/>
                </a:solidFill>
              </a:rPr>
              <a:t>Занятия познавательного цикла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457316" y="2476007"/>
            <a:ext cx="2867212" cy="550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 smtClean="0">
                <a:solidFill>
                  <a:prstClr val="black"/>
                </a:solidFill>
                <a:latin typeface="Georgia" pitchFamily="18" charset="0"/>
              </a:rPr>
              <a:t>Интегрированность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628802" y="3165339"/>
            <a:ext cx="1749969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ea typeface="Calibri"/>
                <a:cs typeface="Times New Roman"/>
              </a:rPr>
              <a:t>Формирование речевых навыков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457316" y="3197433"/>
            <a:ext cx="406939" cy="92392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prstClr val="black"/>
                </a:solidFill>
                <a:latin typeface="Trebuchet MS"/>
              </a:rPr>
              <a:t>+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892349" y="3198087"/>
            <a:ext cx="1897317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</a:rPr>
              <a:t>Формирование познавательной активности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830465" y="3200758"/>
            <a:ext cx="406939" cy="92392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prstClr val="black"/>
                </a:solidFill>
                <a:latin typeface="Trebuchet MS"/>
              </a:rPr>
              <a:t>+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311016" y="3118264"/>
            <a:ext cx="1809723" cy="99422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</a:rPr>
              <a:t>Формирование </a:t>
            </a:r>
            <a:r>
              <a:rPr lang="ru-RU" sz="1600" b="1" dirty="0">
                <a:solidFill>
                  <a:prstClr val="black"/>
                </a:solidFill>
                <a:ea typeface="Calibri"/>
                <a:cs typeface="Times New Roman"/>
              </a:rPr>
              <a:t>творческих </a:t>
            </a:r>
            <a:r>
              <a:rPr lang="ru-RU" sz="1600" b="1" dirty="0" smtClean="0">
                <a:solidFill>
                  <a:prstClr val="black"/>
                </a:solidFill>
                <a:ea typeface="Calibri"/>
                <a:cs typeface="Times New Roman"/>
              </a:rPr>
              <a:t>способностей   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638348" y="1873037"/>
            <a:ext cx="1730876" cy="646331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Программа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 «В краю Тихого Дона»</a:t>
            </a:r>
            <a:endParaRPr lang="ru-RU" sz="1200" b="1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283384" y="1615764"/>
            <a:ext cx="1730876" cy="830997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Долгосрочные проекты регионального содержания</a:t>
            </a:r>
            <a:endParaRPr lang="ru-RU" sz="1200" b="1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638348" y="955555"/>
            <a:ext cx="1730876" cy="46166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Программа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 «Детство»</a:t>
            </a:r>
            <a:endParaRPr lang="ru-RU" sz="1200" b="1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283384" y="951664"/>
            <a:ext cx="1730876" cy="46166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Программа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ru-RU" sz="1200" b="1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Н.В.Нищевой</a:t>
            </a:r>
            <a:endParaRPr lang="ru-RU" sz="1200" b="1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1620" y="6967"/>
            <a:ext cx="90723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Georgia"/>
                <a:ea typeface="Times New Roman"/>
              </a:rPr>
              <a:t>Создание условий для приобщения детей к социокультурным нормам, традициям семьи, общества и государства посредством казачьей народной педагогики</a:t>
            </a:r>
            <a:endParaRPr lang="ru-RU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5001" y="3824674"/>
            <a:ext cx="2367524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prstClr val="black"/>
                </a:solidFill>
              </a:rPr>
              <a:t>Физкультурные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prstClr val="black"/>
                </a:solidFill>
              </a:rPr>
              <a:t>занятия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6145" y="1871726"/>
            <a:ext cx="2367524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prstClr val="black"/>
                </a:solidFill>
              </a:rPr>
              <a:t>Музыкальные занятия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94702" y="6065912"/>
            <a:ext cx="2367524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prstClr val="black"/>
                </a:solidFill>
              </a:rPr>
              <a:t>Совместная и самостоятельная деятельность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3887221" y="4192909"/>
            <a:ext cx="3456384" cy="77859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Вариативные формы обучения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(кружки)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2093908" y="1066345"/>
            <a:ext cx="371472" cy="5783124"/>
          </a:xfrm>
          <a:prstGeom prst="rightBrac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024255" y="3886668"/>
            <a:ext cx="1135246" cy="8423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6786879" y="3986696"/>
            <a:ext cx="800957" cy="8590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802818" y="3986696"/>
            <a:ext cx="0" cy="468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3503786" y="2591398"/>
            <a:ext cx="0" cy="4908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8148822" y="2505670"/>
            <a:ext cx="0" cy="4908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2519069" y="5082214"/>
            <a:ext cx="2736304" cy="9179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Кружок по экспериментированию «Лаборатория юных волшебников» </a:t>
            </a:r>
            <a:endParaRPr lang="ru-RU" sz="1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519068" y="6327444"/>
            <a:ext cx="2600667" cy="5220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ГПБ «Пластик-шоу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»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478567" y="5071474"/>
            <a:ext cx="2548811" cy="7443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Логопедический кружок «</a:t>
            </a:r>
            <a:r>
              <a:rPr lang="ru-RU" sz="1400" b="1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Говорушки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»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628187" y="6070077"/>
            <a:ext cx="2399192" cy="7411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Фольклорный кружок «</a:t>
            </a:r>
            <a:r>
              <a:rPr lang="ru-RU" sz="1400" b="1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Лазорик</a:t>
            </a: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»</a:t>
            </a:r>
            <a:endParaRPr lang="ru-RU" sz="1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861705" y="5842875"/>
            <a:ext cx="1860737" cy="7519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Казачий семейный театр</a:t>
            </a:r>
            <a:endParaRPr lang="ru-RU" sz="1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2058" name="Picture 10" descr="D:\фото 27\Д.Р. Платова 2016\CIMG4810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25010" r="3174" b="9206"/>
          <a:stretch/>
        </p:blipFill>
        <p:spPr bwMode="auto">
          <a:xfrm>
            <a:off x="4482851" y="920984"/>
            <a:ext cx="2669263" cy="15846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45250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2341</TotalTime>
  <Words>225</Words>
  <Application>Microsoft Office PowerPoint</Application>
  <PresentationFormat>Экран (4:3)</PresentationFormat>
  <Paragraphs>44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555</cp:lastModifiedBy>
  <cp:revision>347</cp:revision>
  <dcterms:created xsi:type="dcterms:W3CDTF">2013-12-02T12:03:22Z</dcterms:created>
  <dcterms:modified xsi:type="dcterms:W3CDTF">2016-12-25T10:29:55Z</dcterms:modified>
</cp:coreProperties>
</file>